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21"/>
  </p:notesMasterIdLst>
  <p:sldIdLst>
    <p:sldId id="1038" r:id="rId5"/>
    <p:sldId id="1049" r:id="rId6"/>
    <p:sldId id="1092" r:id="rId7"/>
    <p:sldId id="1090" r:id="rId8"/>
    <p:sldId id="1095" r:id="rId9"/>
    <p:sldId id="1093" r:id="rId10"/>
    <p:sldId id="1098" r:id="rId11"/>
    <p:sldId id="1094" r:id="rId12"/>
    <p:sldId id="1081" r:id="rId13"/>
    <p:sldId id="1097" r:id="rId14"/>
    <p:sldId id="1099" r:id="rId15"/>
    <p:sldId id="1105" r:id="rId16"/>
    <p:sldId id="1096" r:id="rId17"/>
    <p:sldId id="1102" r:id="rId18"/>
    <p:sldId id="1084" r:id="rId19"/>
    <p:sldId id="10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6B"/>
    <a:srgbClr val="AEC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9D471-647F-4A5E-93CC-72D40BA0E497}" v="1" dt="2024-03-05T12:58:22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209" autoAdjust="0"/>
  </p:normalViewPr>
  <p:slideViewPr>
    <p:cSldViewPr snapToGrid="0" snapToObjects="1">
      <p:cViewPr varScale="1">
        <p:scale>
          <a:sx n="122" d="100"/>
          <a:sy n="122" d="100"/>
        </p:scale>
        <p:origin x="1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47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Jennings" userId="c9ef4b85-2231-4df9-87e0-e5031f8dbfbf" providerId="ADAL" clId="{D909D471-647F-4A5E-93CC-72D40BA0E497}"/>
    <pc:docChg chg="custSel modSld">
      <pc:chgData name="Simon Jennings" userId="c9ef4b85-2231-4df9-87e0-e5031f8dbfbf" providerId="ADAL" clId="{D909D471-647F-4A5E-93CC-72D40BA0E497}" dt="2024-03-05T13:23:06.649" v="517" actId="20577"/>
      <pc:docMkLst>
        <pc:docMk/>
      </pc:docMkLst>
      <pc:sldChg chg="modSp mod">
        <pc:chgData name="Simon Jennings" userId="c9ef4b85-2231-4df9-87e0-e5031f8dbfbf" providerId="ADAL" clId="{D909D471-647F-4A5E-93CC-72D40BA0E497}" dt="2024-03-05T13:03:23.904" v="223" actId="20577"/>
        <pc:sldMkLst>
          <pc:docMk/>
          <pc:sldMk cId="3645004583" sldId="1071"/>
        </pc:sldMkLst>
        <pc:spChg chg="mod">
          <ac:chgData name="Simon Jennings" userId="c9ef4b85-2231-4df9-87e0-e5031f8dbfbf" providerId="ADAL" clId="{D909D471-647F-4A5E-93CC-72D40BA0E497}" dt="2024-03-05T13:03:23.904" v="223" actId="20577"/>
          <ac:spMkLst>
            <pc:docMk/>
            <pc:sldMk cId="3645004583" sldId="1071"/>
            <ac:spMk id="3" creationId="{0E141BD1-81F9-42F0-2BAC-53292A0937D6}"/>
          </ac:spMkLst>
        </pc:spChg>
      </pc:sldChg>
      <pc:sldChg chg="delSp modSp mod">
        <pc:chgData name="Simon Jennings" userId="c9ef4b85-2231-4df9-87e0-e5031f8dbfbf" providerId="ADAL" clId="{D909D471-647F-4A5E-93CC-72D40BA0E497}" dt="2024-03-05T13:23:06.649" v="517" actId="20577"/>
        <pc:sldMkLst>
          <pc:docMk/>
          <pc:sldMk cId="2289178590" sldId="1074"/>
        </pc:sldMkLst>
        <pc:spChg chg="mod">
          <ac:chgData name="Simon Jennings" userId="c9ef4b85-2231-4df9-87e0-e5031f8dbfbf" providerId="ADAL" clId="{D909D471-647F-4A5E-93CC-72D40BA0E497}" dt="2024-03-05T12:59:44.170" v="60" actId="20577"/>
          <ac:spMkLst>
            <pc:docMk/>
            <pc:sldMk cId="2289178590" sldId="1074"/>
            <ac:spMk id="2" creationId="{3A0BF808-23A6-E41D-A350-A13FE2044BF0}"/>
          </ac:spMkLst>
        </pc:spChg>
        <pc:spChg chg="mod">
          <ac:chgData name="Simon Jennings" userId="c9ef4b85-2231-4df9-87e0-e5031f8dbfbf" providerId="ADAL" clId="{D909D471-647F-4A5E-93CC-72D40BA0E497}" dt="2024-03-05T13:23:06.649" v="517" actId="20577"/>
          <ac:spMkLst>
            <pc:docMk/>
            <pc:sldMk cId="2289178590" sldId="1074"/>
            <ac:spMk id="3" creationId="{0E141BD1-81F9-42F0-2BAC-53292A0937D6}"/>
          </ac:spMkLst>
        </pc:spChg>
        <pc:grpChg chg="del">
          <ac:chgData name="Simon Jennings" userId="c9ef4b85-2231-4df9-87e0-e5031f8dbfbf" providerId="ADAL" clId="{D909D471-647F-4A5E-93CC-72D40BA0E497}" dt="2024-03-05T12:58:38.097" v="18" actId="478"/>
          <ac:grpSpMkLst>
            <pc:docMk/>
            <pc:sldMk cId="2289178590" sldId="1074"/>
            <ac:grpSpMk id="11" creationId="{69780A6C-2740-133F-D8AD-E40BC32EC5C2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2D5F7-236A-704C-A2CC-EAB2AFB5F568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3ABF1-32E0-7B49-91B2-C11376411A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3ABF1-32E0-7B49-91B2-C11376411A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0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209F14E-8D1D-40C6-A539-73D6BEFEE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4" y="769938"/>
            <a:ext cx="9220202" cy="2323445"/>
          </a:xfrm>
        </p:spPr>
        <p:txBody>
          <a:bodyPr anchor="b">
            <a:noAutofit/>
          </a:bodyPr>
          <a:lstStyle>
            <a:lvl1pPr>
              <a:defRPr sz="54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Pladsholder til tekst 18">
            <a:extLst>
              <a:ext uri="{FF2B5EF4-FFF2-40B4-BE49-F238E27FC236}">
                <a16:creationId xmlns:a16="http://schemas.microsoft.com/office/drawing/2014/main" id="{4AAD550C-3146-4C57-AB2D-C76A65C79F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276" y="3093383"/>
            <a:ext cx="9182100" cy="1349223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</a:t>
            </a:r>
            <a:r>
              <a:rPr lang="en-GB" dirty="0" err="1"/>
              <a:t>subheader</a:t>
            </a:r>
            <a:endParaRPr lang="en-GB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5345359"/>
            <a:ext cx="1724025" cy="89827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3" y="6195173"/>
            <a:ext cx="256054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2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objec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810249" y="1825625"/>
            <a:ext cx="5600700" cy="3739133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174" y="627063"/>
            <a:ext cx="1247775" cy="561975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-1" y="6296025"/>
            <a:ext cx="12192001" cy="561975"/>
          </a:xfrm>
          <a:prstGeom prst="rect">
            <a:avLst/>
          </a:prstGeom>
          <a:solidFill>
            <a:srgbClr val="002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427037"/>
            <a:ext cx="9343323" cy="10636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65A"/>
                </a:solidFill>
                <a:latin typeface="+mn-lt"/>
              </a:defRPr>
            </a:lvl1pPr>
          </a:lstStyle>
          <a:p>
            <a:r>
              <a:rPr lang="da-DK" dirty="0"/>
              <a:t>Slide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19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676805" y="1809750"/>
            <a:ext cx="3751263" cy="4333875"/>
          </a:xfrm>
        </p:spPr>
        <p:txBody>
          <a:bodyPr/>
          <a:lstStyle>
            <a:lvl1pPr algn="l">
              <a:lnSpc>
                <a:spcPts val="1700"/>
              </a:lnSpc>
              <a:spcBef>
                <a:spcPts val="1100"/>
              </a:spcBef>
              <a:defRPr sz="2800"/>
            </a:lvl1pPr>
          </a:lstStyle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/>
              <a:t>Aperibuscimod</a:t>
            </a:r>
            <a:r>
              <a:rPr lang="da-DK" sz="1300" dirty="0"/>
              <a:t> </a:t>
            </a:r>
            <a:r>
              <a:rPr lang="da-DK" sz="1300" dirty="0" err="1"/>
              <a:t>quatem</a:t>
            </a:r>
            <a:r>
              <a:rPr lang="da-DK" sz="1300" dirty="0"/>
              <a:t> lam </a:t>
            </a:r>
            <a:r>
              <a:rPr lang="da-DK" sz="1300" dirty="0" err="1"/>
              <a:t>faccullabor</a:t>
            </a:r>
            <a:r>
              <a:rPr lang="da-DK" sz="1300" dirty="0"/>
              <a:t> re </a:t>
            </a:r>
            <a:r>
              <a:rPr lang="da-DK" sz="1300" dirty="0" err="1"/>
              <a:t>quidit</a:t>
            </a:r>
            <a:r>
              <a:rPr lang="da-DK" sz="1300" dirty="0"/>
              <a:t> </a:t>
            </a:r>
            <a:r>
              <a:rPr lang="da-DK" sz="1300" dirty="0" err="1"/>
              <a:t>dolo</a:t>
            </a:r>
            <a:r>
              <a:rPr lang="da-DK" sz="1300" dirty="0"/>
              <a:t> </a:t>
            </a:r>
            <a:r>
              <a:rPr lang="da-DK" sz="1300" dirty="0" err="1"/>
              <a:t>quas</a:t>
            </a:r>
            <a:r>
              <a:rPr lang="da-DK" sz="1300" dirty="0"/>
              <a:t> ea nos et la </a:t>
            </a:r>
            <a:r>
              <a:rPr lang="da-DK" sz="1300" dirty="0" err="1"/>
              <a:t>velenim</a:t>
            </a:r>
            <a:r>
              <a:rPr lang="da-DK" sz="1300" dirty="0"/>
              <a:t> </a:t>
            </a:r>
            <a:r>
              <a:rPr lang="da-DK" sz="1300" dirty="0" err="1"/>
              <a:t>aximus</a:t>
            </a:r>
            <a:r>
              <a:rPr lang="da-DK" sz="1300" dirty="0"/>
              <a:t>, </a:t>
            </a:r>
            <a:r>
              <a:rPr lang="da-DK" sz="1300" dirty="0" err="1"/>
              <a:t>commosantur</a:t>
            </a:r>
            <a:r>
              <a:rPr lang="da-DK" sz="1300" dirty="0"/>
              <a:t>?</a:t>
            </a:r>
          </a:p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/>
              <a:t>Harios</a:t>
            </a:r>
            <a:r>
              <a:rPr lang="da-DK" sz="1300" dirty="0"/>
              <a:t> </a:t>
            </a:r>
            <a:r>
              <a:rPr lang="da-DK" sz="1300" dirty="0" err="1"/>
              <a:t>dollabo</a:t>
            </a:r>
            <a:r>
              <a:rPr lang="da-DK" sz="1300" dirty="0"/>
              <a:t>. Nam </a:t>
            </a:r>
            <a:r>
              <a:rPr lang="da-DK" sz="1300" dirty="0" err="1"/>
              <a:t>quis</a:t>
            </a:r>
            <a:r>
              <a:rPr lang="da-DK" sz="1300" dirty="0"/>
              <a:t> </a:t>
            </a:r>
            <a:r>
              <a:rPr lang="da-DK" sz="1300" dirty="0" err="1"/>
              <a:t>mollacc</a:t>
            </a:r>
            <a:r>
              <a:rPr lang="da-DK" sz="1300" dirty="0"/>
              <a:t> </a:t>
            </a:r>
            <a:r>
              <a:rPr lang="da-DK" sz="1300" dirty="0" err="1"/>
              <a:t>usapic</a:t>
            </a:r>
            <a:r>
              <a:rPr lang="da-DK" sz="1300" dirty="0"/>
              <a:t> to od et, </a:t>
            </a:r>
            <a:r>
              <a:rPr lang="da-DK" sz="1300" dirty="0" err="1"/>
              <a:t>que</a:t>
            </a:r>
            <a:r>
              <a:rPr lang="da-DK" sz="1300" dirty="0"/>
              <a:t> et </a:t>
            </a:r>
            <a:r>
              <a:rPr lang="da-DK" sz="1300" dirty="0" err="1"/>
              <a:t>aperore</a:t>
            </a:r>
            <a:r>
              <a:rPr lang="da-DK" sz="1300" dirty="0"/>
              <a:t>, </a:t>
            </a:r>
            <a:r>
              <a:rPr lang="da-DK" sz="1300" dirty="0" err="1"/>
              <a:t>cusandi</a:t>
            </a:r>
            <a:r>
              <a:rPr lang="da-DK" sz="1300" dirty="0"/>
              <a:t> </a:t>
            </a:r>
            <a:r>
              <a:rPr lang="da-DK" sz="1300" dirty="0" err="1"/>
              <a:t>aut</a:t>
            </a:r>
            <a:r>
              <a:rPr lang="da-DK" sz="1300" dirty="0"/>
              <a:t> </a:t>
            </a:r>
            <a:r>
              <a:rPr lang="da-DK" sz="1300" dirty="0" err="1"/>
              <a:t>pelicii</a:t>
            </a:r>
            <a:r>
              <a:rPr lang="da-DK" sz="1300" dirty="0"/>
              <a:t> </a:t>
            </a:r>
            <a:r>
              <a:rPr lang="da-DK" sz="1300" dirty="0" err="1"/>
              <a:t>stotam</a:t>
            </a:r>
            <a:r>
              <a:rPr lang="da-DK" sz="1300" dirty="0"/>
              <a:t> </a:t>
            </a:r>
            <a:r>
              <a:rPr lang="da-DK" sz="1300" dirty="0" err="1"/>
              <a:t>disciis</a:t>
            </a:r>
            <a:r>
              <a:rPr lang="da-DK" sz="1300" dirty="0"/>
              <a:t> si te pa </a:t>
            </a:r>
            <a:r>
              <a:rPr lang="da-DK" sz="1300" dirty="0" err="1"/>
              <a:t>voles</a:t>
            </a:r>
            <a:r>
              <a:rPr lang="da-DK" sz="1300" dirty="0"/>
              <a:t> </a:t>
            </a:r>
            <a:r>
              <a:rPr lang="da-DK" sz="1300" dirty="0" err="1"/>
              <a:t>esendi</a:t>
            </a:r>
            <a:r>
              <a:rPr lang="da-DK" sz="1300" dirty="0"/>
              <a:t> </a:t>
            </a:r>
            <a:r>
              <a:rPr lang="da-DK" sz="1300" dirty="0" err="1"/>
              <a:t>volupiet</a:t>
            </a:r>
            <a:r>
              <a:rPr lang="da-DK" sz="1300" dirty="0"/>
              <a:t> </a:t>
            </a:r>
            <a:r>
              <a:rPr lang="da-DK" sz="1300" dirty="0" err="1"/>
              <a:t>omnis</a:t>
            </a:r>
            <a:r>
              <a:rPr lang="da-DK" sz="1300" dirty="0"/>
              <a:t> </a:t>
            </a:r>
            <a:r>
              <a:rPr lang="da-DK" sz="1300" dirty="0" err="1"/>
              <a:t>enihili</a:t>
            </a:r>
            <a:r>
              <a:rPr lang="da-DK" sz="1300" dirty="0"/>
              <a:t> </a:t>
            </a:r>
            <a:r>
              <a:rPr lang="da-DK" sz="1300" dirty="0" err="1"/>
              <a:t>tatiandam</a:t>
            </a:r>
            <a:r>
              <a:rPr lang="da-DK" sz="1300" dirty="0"/>
              <a:t> et </a:t>
            </a:r>
            <a:r>
              <a:rPr lang="da-DK" sz="1300" dirty="0" err="1"/>
              <a:t>hari</a:t>
            </a:r>
            <a:r>
              <a:rPr lang="da-DK" sz="1300" dirty="0"/>
              <a:t> </a:t>
            </a:r>
            <a:r>
              <a:rPr lang="da-DK" sz="1300" dirty="0" err="1"/>
              <a:t>ate</a:t>
            </a:r>
            <a:r>
              <a:rPr lang="da-DK" sz="1300" dirty="0"/>
              <a:t> </a:t>
            </a:r>
            <a:r>
              <a:rPr lang="da-DK" sz="1300" dirty="0" err="1"/>
              <a:t>aut</a:t>
            </a:r>
            <a:r>
              <a:rPr lang="da-DK" sz="1300" dirty="0"/>
              <a:t> re peribus et </a:t>
            </a:r>
            <a:r>
              <a:rPr lang="da-DK" sz="1300" dirty="0" err="1"/>
              <a:t>ellabo</a:t>
            </a:r>
            <a:r>
              <a:rPr lang="da-DK" sz="1300" dirty="0"/>
              <a:t>. </a:t>
            </a:r>
            <a:r>
              <a:rPr lang="da-DK" sz="1300" dirty="0" err="1"/>
              <a:t>Um</a:t>
            </a:r>
            <a:r>
              <a:rPr lang="da-DK" sz="1300" dirty="0"/>
              <a:t> </a:t>
            </a:r>
            <a:r>
              <a:rPr lang="da-DK" sz="1300" dirty="0" err="1"/>
              <a:t>quat</a:t>
            </a:r>
            <a:r>
              <a:rPr lang="da-DK" sz="1300" dirty="0"/>
              <a:t>.</a:t>
            </a:r>
          </a:p>
          <a:p>
            <a:pPr algn="l">
              <a:lnSpc>
                <a:spcPts val="1700"/>
              </a:lnSpc>
              <a:spcBef>
                <a:spcPts val="1100"/>
              </a:spcBef>
            </a:pPr>
            <a:r>
              <a:rPr lang="da-DK" sz="1300" dirty="0" err="1"/>
              <a:t>Beaquamus</a:t>
            </a:r>
            <a:r>
              <a:rPr lang="da-DK" sz="1300" dirty="0"/>
              <a:t> </a:t>
            </a:r>
            <a:r>
              <a:rPr lang="da-DK" sz="1300" dirty="0" err="1"/>
              <a:t>quasin</a:t>
            </a:r>
            <a:r>
              <a:rPr lang="da-DK" sz="1300" dirty="0"/>
              <a:t> </a:t>
            </a:r>
            <a:r>
              <a:rPr lang="da-DK" sz="1300" dirty="0" err="1"/>
              <a:t>conseque</a:t>
            </a:r>
            <a:r>
              <a:rPr lang="da-DK" sz="1300" dirty="0"/>
              <a:t> </a:t>
            </a:r>
            <a:r>
              <a:rPr lang="da-DK" sz="1300" dirty="0" err="1"/>
              <a:t>commod</a:t>
            </a:r>
            <a:r>
              <a:rPr lang="da-DK" sz="1300" dirty="0"/>
              <a:t> </a:t>
            </a:r>
            <a:r>
              <a:rPr lang="da-DK" sz="1300" dirty="0" err="1"/>
              <a:t>quamenistrum</a:t>
            </a:r>
            <a:r>
              <a:rPr lang="da-DK" sz="1300" dirty="0"/>
              <a:t> </a:t>
            </a:r>
            <a:r>
              <a:rPr lang="da-DK" sz="1300" dirty="0" err="1"/>
              <a:t>ipsunto</a:t>
            </a:r>
            <a:r>
              <a:rPr lang="da-DK" sz="1300" dirty="0"/>
              <a:t> te </a:t>
            </a:r>
            <a:r>
              <a:rPr lang="da-DK" sz="1300" dirty="0" err="1"/>
              <a:t>volum</a:t>
            </a:r>
            <a:r>
              <a:rPr lang="da-DK" sz="1300" dirty="0"/>
              <a:t> re </a:t>
            </a:r>
            <a:r>
              <a:rPr lang="da-DK" sz="1300" dirty="0" err="1"/>
              <a:t>omnimpo</a:t>
            </a:r>
            <a:r>
              <a:rPr lang="da-DK" sz="1300" dirty="0"/>
              <a:t> </a:t>
            </a:r>
            <a:r>
              <a:rPr lang="da-DK" sz="1300" dirty="0" err="1"/>
              <a:t>reiciae</a:t>
            </a:r>
            <a:r>
              <a:rPr lang="da-DK" sz="1300" dirty="0"/>
              <a:t> </a:t>
            </a:r>
            <a:r>
              <a:rPr lang="da-DK" sz="1300" dirty="0" err="1"/>
              <a:t>ctiandi</a:t>
            </a:r>
            <a:r>
              <a:rPr lang="da-DK" sz="1300" dirty="0"/>
              <a:t> </a:t>
            </a:r>
            <a:r>
              <a:rPr lang="da-DK" sz="1300" dirty="0" err="1"/>
              <a:t>tatem</a:t>
            </a:r>
            <a:r>
              <a:rPr lang="da-DK" sz="1300" dirty="0"/>
              <a:t>. </a:t>
            </a:r>
            <a:r>
              <a:rPr lang="da-DK" sz="1300" dirty="0" err="1"/>
              <a:t>Olupiendis</a:t>
            </a:r>
            <a:r>
              <a:rPr lang="da-DK" sz="1300" dirty="0"/>
              <a:t> a </a:t>
            </a:r>
            <a:r>
              <a:rPr lang="da-DK" sz="1300" dirty="0" err="1"/>
              <a:t>parum</a:t>
            </a:r>
            <a:r>
              <a:rPr lang="da-DK" sz="1300" dirty="0"/>
              <a:t> </a:t>
            </a:r>
            <a:r>
              <a:rPr lang="da-DK" sz="1300" dirty="0" err="1"/>
              <a:t>eum</a:t>
            </a:r>
            <a:r>
              <a:rPr lang="da-DK" sz="1300" dirty="0"/>
              <a:t> </a:t>
            </a:r>
            <a:r>
              <a:rPr lang="da-DK" sz="1300" dirty="0" err="1"/>
              <a:t>inum</a:t>
            </a:r>
            <a:r>
              <a:rPr lang="da-DK" sz="1300" dirty="0"/>
              <a:t> </a:t>
            </a:r>
            <a:r>
              <a:rPr lang="da-DK" sz="1300" dirty="0" err="1"/>
              <a:t>quae</a:t>
            </a:r>
            <a:r>
              <a:rPr lang="da-DK" sz="1300" dirty="0"/>
              <a:t> ex et </a:t>
            </a:r>
            <a:r>
              <a:rPr lang="da-DK" sz="1300" dirty="0" err="1"/>
              <a:t>et</a:t>
            </a:r>
            <a:r>
              <a:rPr lang="da-DK" sz="1300" dirty="0"/>
              <a:t> </a:t>
            </a:r>
            <a:r>
              <a:rPr lang="da-DK" sz="1300" dirty="0" err="1"/>
              <a:t>dendis</a:t>
            </a:r>
            <a:r>
              <a:rPr lang="da-DK" sz="1300" dirty="0"/>
              <a:t> </a:t>
            </a:r>
            <a:r>
              <a:rPr lang="da-DK" sz="1300" dirty="0" err="1"/>
              <a:t>doluptatibus</a:t>
            </a:r>
            <a:r>
              <a:rPr lang="da-DK" sz="1300" dirty="0"/>
              <a:t> </a:t>
            </a:r>
            <a:r>
              <a:rPr lang="da-DK" sz="1300" dirty="0" err="1"/>
              <a:t>audignis</a:t>
            </a:r>
            <a:r>
              <a:rPr lang="da-DK" sz="1300" dirty="0"/>
              <a:t> </a:t>
            </a:r>
            <a:r>
              <a:rPr lang="da-DK" sz="1300" dirty="0" err="1"/>
              <a:t>apidel</a:t>
            </a:r>
            <a:r>
              <a:rPr lang="da-DK" sz="1300" dirty="0"/>
              <a:t> </a:t>
            </a:r>
            <a:r>
              <a:rPr lang="da-DK" sz="1300" dirty="0" err="1"/>
              <a:t>ipis</a:t>
            </a:r>
            <a:r>
              <a:rPr lang="da-DK" sz="1300" dirty="0"/>
              <a:t> et </a:t>
            </a:r>
            <a:r>
              <a:rPr lang="da-DK" sz="1300" dirty="0" err="1"/>
              <a:t>vellorr</a:t>
            </a:r>
            <a:r>
              <a:rPr lang="da-DK" sz="1300" dirty="0"/>
              <a:t> </a:t>
            </a:r>
            <a:r>
              <a:rPr lang="da-DK" sz="1300" dirty="0" err="1"/>
              <a:t>orporeiument</a:t>
            </a:r>
            <a:r>
              <a:rPr lang="da-DK" sz="1300" dirty="0"/>
              <a:t> </a:t>
            </a:r>
            <a:r>
              <a:rPr lang="da-DK" sz="1300" dirty="0" err="1"/>
              <a:t>quiste</a:t>
            </a:r>
            <a:r>
              <a:rPr lang="da-DK" sz="1300" dirty="0"/>
              <a:t> </a:t>
            </a:r>
            <a:r>
              <a:rPr lang="da-DK" sz="1300" dirty="0" err="1"/>
              <a:t>num</a:t>
            </a:r>
            <a:r>
              <a:rPr lang="da-DK" sz="1300" dirty="0"/>
              <a:t> </a:t>
            </a:r>
            <a:r>
              <a:rPr lang="da-DK" sz="1300" dirty="0" err="1"/>
              <a:t>volum</a:t>
            </a:r>
            <a:r>
              <a:rPr lang="da-DK" sz="1300" dirty="0"/>
              <a:t> </a:t>
            </a:r>
            <a:r>
              <a:rPr lang="da-DK" sz="1300" dirty="0" err="1"/>
              <a:t>voluptatquae</a:t>
            </a:r>
            <a:r>
              <a:rPr lang="da-DK" sz="1300" dirty="0"/>
              <a:t> </a:t>
            </a:r>
            <a:r>
              <a:rPr lang="da-DK" sz="1300" dirty="0" err="1"/>
              <a:t>iusdam</a:t>
            </a:r>
            <a:r>
              <a:rPr lang="da-DK" sz="1300" dirty="0"/>
              <a:t> </a:t>
            </a:r>
            <a:r>
              <a:rPr lang="da-DK" sz="1300" dirty="0" err="1"/>
              <a:t>aut</a:t>
            </a:r>
            <a:r>
              <a:rPr lang="da-DK" sz="1300" dirty="0"/>
              <a:t> </a:t>
            </a:r>
            <a:r>
              <a:rPr lang="da-DK" sz="1300" dirty="0" err="1"/>
              <a:t>ditate</a:t>
            </a:r>
            <a:r>
              <a:rPr lang="da-DK" sz="1300" dirty="0"/>
              <a:t> et </a:t>
            </a:r>
            <a:r>
              <a:rPr lang="da-DK" sz="1300" dirty="0" err="1"/>
              <a:t>dolorru</a:t>
            </a:r>
            <a:r>
              <a:rPr lang="da-DK" sz="1300" dirty="0"/>
              <a:t> </a:t>
            </a:r>
            <a:r>
              <a:rPr lang="da-DK" sz="1300" dirty="0" err="1"/>
              <a:t>mquam</a:t>
            </a:r>
            <a:r>
              <a:rPr lang="da-DK" sz="1300" dirty="0"/>
              <a:t>, </a:t>
            </a:r>
            <a:r>
              <a:rPr lang="da-DK" sz="1300" dirty="0" err="1"/>
              <a:t>cuptur</a:t>
            </a:r>
            <a:r>
              <a:rPr lang="da-DK" sz="1300" dirty="0"/>
              <a:t> </a:t>
            </a:r>
            <a:r>
              <a:rPr lang="da-DK" sz="1300" dirty="0" err="1"/>
              <a:t>aliqui</a:t>
            </a:r>
            <a:r>
              <a:rPr lang="da-DK" sz="1300" dirty="0"/>
              <a:t> tempos </a:t>
            </a:r>
            <a:r>
              <a:rPr lang="da-DK" sz="1300" dirty="0" err="1"/>
              <a:t>provit</a:t>
            </a:r>
            <a:r>
              <a:rPr lang="da-DK" sz="1300" dirty="0"/>
              <a:t> </a:t>
            </a:r>
            <a:r>
              <a:rPr lang="da-DK" sz="1300" dirty="0" err="1"/>
              <a:t>qui</a:t>
            </a:r>
            <a:r>
              <a:rPr lang="da-DK" sz="1300" dirty="0"/>
              <a:t> </a:t>
            </a:r>
            <a:r>
              <a:rPr lang="da-DK" sz="1300" dirty="0" err="1"/>
              <a:t>testendam</a:t>
            </a:r>
            <a:r>
              <a:rPr lang="da-DK" sz="1300" dirty="0"/>
              <a:t> </a:t>
            </a:r>
            <a:r>
              <a:rPr lang="da-DK" sz="1300" dirty="0" err="1"/>
              <a:t>aut</a:t>
            </a:r>
            <a:r>
              <a:rPr lang="da-DK" sz="1300" dirty="0"/>
              <a:t> au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733" y="6418914"/>
            <a:ext cx="256054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2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6C7311DF-2A29-4CE6-AEB9-357814EE5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4" y="769938"/>
            <a:ext cx="9220202" cy="2323445"/>
          </a:xfrm>
        </p:spPr>
        <p:txBody>
          <a:bodyPr anchor="b">
            <a:noAutofit/>
          </a:bodyPr>
          <a:lstStyle>
            <a:lvl1pPr>
              <a:defRPr sz="54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Pladsholder til tekst 18">
            <a:extLst>
              <a:ext uri="{FF2B5EF4-FFF2-40B4-BE49-F238E27FC236}">
                <a16:creationId xmlns:a16="http://schemas.microsoft.com/office/drawing/2014/main" id="{4A07E728-4615-42A6-B1E8-908674A12F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276" y="3093383"/>
            <a:ext cx="9182100" cy="1349223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</a:t>
            </a:r>
            <a:r>
              <a:rPr lang="en-GB" dirty="0" err="1"/>
              <a:t>subheader</a:t>
            </a:r>
            <a:endParaRPr lang="en-GB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5345359"/>
            <a:ext cx="1724025" cy="89827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3" y="6195173"/>
            <a:ext cx="256054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6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47700" y="427037"/>
            <a:ext cx="9343323" cy="10636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65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33" y="6418914"/>
            <a:ext cx="2560542" cy="3840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69C79-234C-42BF-93BB-D4FFA57123F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825200"/>
            <a:ext cx="10763249" cy="44003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1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47700" y="427037"/>
            <a:ext cx="9343323" cy="10636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65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021D9-F37F-4846-AD9E-FB2231C6F2F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7700" y="1825625"/>
            <a:ext cx="3792220" cy="42262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41EB9-3042-4108-98CF-EA57B3983B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10250" y="1825624"/>
            <a:ext cx="5600700" cy="37391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ktangel 8"/>
          <p:cNvSpPr/>
          <p:nvPr userDrawn="1"/>
        </p:nvSpPr>
        <p:spPr>
          <a:xfrm>
            <a:off x="-1" y="6296025"/>
            <a:ext cx="12192001" cy="561975"/>
          </a:xfrm>
          <a:prstGeom prst="rect">
            <a:avLst/>
          </a:prstGeom>
          <a:solidFill>
            <a:srgbClr val="002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33" y="6418914"/>
            <a:ext cx="256054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2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47700" y="427037"/>
            <a:ext cx="9343323" cy="10636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65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463921-33CB-4908-B5A9-1060D340A5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7700" y="1825625"/>
            <a:ext cx="3792220" cy="42262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16F9FD3-3D16-4DB5-AD5C-E8098D87A8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10250" y="1825624"/>
            <a:ext cx="5600700" cy="37391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-1" y="6296025"/>
            <a:ext cx="12192001" cy="561975"/>
          </a:xfrm>
          <a:prstGeom prst="rect">
            <a:avLst/>
          </a:prstGeom>
          <a:solidFill>
            <a:srgbClr val="EC5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33" y="6418914"/>
            <a:ext cx="256054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3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47700" y="427037"/>
            <a:ext cx="9343323" cy="10636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65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1D465C-25A6-4B18-9B14-0DBDE3EF467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7700" y="1825625"/>
            <a:ext cx="3792220" cy="42262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F222F2F0-F6B4-4E5B-8718-B38DF1BB96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10250" y="1825624"/>
            <a:ext cx="5600700" cy="37391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-1" y="6296025"/>
            <a:ext cx="12192001" cy="561975"/>
          </a:xfrm>
          <a:prstGeom prst="rect">
            <a:avLst/>
          </a:prstGeom>
          <a:solidFill>
            <a:srgbClr val="00A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33" y="6418914"/>
            <a:ext cx="256054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3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7700" y="427037"/>
            <a:ext cx="9343323" cy="10636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65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85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12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5345359"/>
            <a:ext cx="1724025" cy="898278"/>
          </a:xfrm>
          <a:prstGeom prst="rect">
            <a:avLst/>
          </a:prstGeom>
        </p:spPr>
      </p:pic>
      <p:sp>
        <p:nvSpPr>
          <p:cNvPr id="14" name="Pladsholder til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38174" y="769938"/>
            <a:ext cx="9220201" cy="997730"/>
          </a:xfrm>
        </p:spPr>
        <p:txBody>
          <a:bodyPr>
            <a:noAutofit/>
          </a:bodyPr>
          <a:lstStyle>
            <a:lvl1pPr marL="0" indent="0">
              <a:buNone/>
              <a:defRPr sz="7000" baseline="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da-DK" dirty="0" err="1"/>
              <a:t>Powerpoint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20" name="Pladsholder til tekst 18"/>
          <p:cNvSpPr>
            <a:spLocks noGrp="1"/>
          </p:cNvSpPr>
          <p:nvPr>
            <p:ph type="body" sz="quarter" idx="12" hasCustomPrompt="1"/>
          </p:nvPr>
        </p:nvSpPr>
        <p:spPr>
          <a:xfrm>
            <a:off x="676276" y="1767668"/>
            <a:ext cx="9182100" cy="26749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/>
              <a:t>Subheader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83" y="6195173"/>
            <a:ext cx="256054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5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359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501499D-F55E-49F4-B2E9-CBEF800A041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4" y="627063"/>
            <a:ext cx="12477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5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90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90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90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7895/ices.advice.25601121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doi.org/10.17895/ices.pub.25567353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doi.org/10.17895/ices.pub.25288936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hyperlink" Target="https://doi.org/10.17895/ices.pub.25562580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doi.org/10.17895/ices.pub.25603191" TargetMode="Externa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9">
            <a:extLst>
              <a:ext uri="{FF2B5EF4-FFF2-40B4-BE49-F238E27FC236}">
                <a16:creationId xmlns:a16="http://schemas.microsoft.com/office/drawing/2014/main" id="{CC771781-C2E2-6297-6D9B-E6475FC38332}"/>
              </a:ext>
            </a:extLst>
          </p:cNvPr>
          <p:cNvSpPr txBox="1">
            <a:spLocks/>
          </p:cNvSpPr>
          <p:nvPr/>
        </p:nvSpPr>
        <p:spPr>
          <a:xfrm>
            <a:off x="274060" y="2551195"/>
            <a:ext cx="7606219" cy="1755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Presentation of ICES Advice of 15 April 2024 to SWWAC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/>
              <a:t>Presented by Simon Jennings, ACOM vice-chair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/>
              <a:t>11 July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</p:txBody>
      </p:sp>
      <p:sp>
        <p:nvSpPr>
          <p:cNvPr id="6" name="Pladsholder til tekst 9">
            <a:extLst>
              <a:ext uri="{FF2B5EF4-FFF2-40B4-BE49-F238E27FC236}">
                <a16:creationId xmlns:a16="http://schemas.microsoft.com/office/drawing/2014/main" id="{19F1A9B7-3BEB-7EDF-C50B-4B6AD87D0FC2}"/>
              </a:ext>
            </a:extLst>
          </p:cNvPr>
          <p:cNvSpPr txBox="1">
            <a:spLocks/>
          </p:cNvSpPr>
          <p:nvPr/>
        </p:nvSpPr>
        <p:spPr>
          <a:xfrm>
            <a:off x="274059" y="490104"/>
            <a:ext cx="8484930" cy="2132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3200" b="1" dirty="0">
                <a:solidFill>
                  <a:srgbClr val="FFA500"/>
                </a:solidFill>
                <a:latin typeface="Segoe UI Semilight" panose="020B0402040204020203" pitchFamily="34" charset="0"/>
              </a:rPr>
              <a:t>EU request on spatial trade-off analysis between reducing the extent of mobile bottom-contacting gear (MBCG) disturbance to seabed habitats and potential costs to fisheries</a:t>
            </a:r>
          </a:p>
        </p:txBody>
      </p:sp>
    </p:spTree>
    <p:extLst>
      <p:ext uri="{BB962C8B-B14F-4D97-AF65-F5344CB8AC3E}">
        <p14:creationId xmlns:p14="http://schemas.microsoft.com/office/powerpoint/2010/main" val="13383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B071E4-6B6F-B0A3-C623-6D876E89D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64" y="1740354"/>
            <a:ext cx="3752850" cy="2733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2AE1C0-2731-E416-A8BC-7446B1905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27" y="1730829"/>
            <a:ext cx="3790950" cy="274320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969F2E2D-D0BB-F26A-77ED-386F6276C5DA}"/>
              </a:ext>
            </a:extLst>
          </p:cNvPr>
          <p:cNvSpPr txBox="1">
            <a:spLocks/>
          </p:cNvSpPr>
          <p:nvPr/>
        </p:nvSpPr>
        <p:spPr>
          <a:xfrm>
            <a:off x="800100" y="579437"/>
            <a:ext cx="9343323" cy="1063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65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/>
              <a:t>Fisheries yield and value</a:t>
            </a:r>
            <a:endParaRPr lang="en-DK" sz="3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40E6B7-324D-2C0F-CD31-6FAC528C5E72}"/>
              </a:ext>
            </a:extLst>
          </p:cNvPr>
          <p:cNvSpPr/>
          <p:nvPr/>
        </p:nvSpPr>
        <p:spPr>
          <a:xfrm>
            <a:off x="908310" y="1642286"/>
            <a:ext cx="3781425" cy="3106597"/>
          </a:xfrm>
          <a:prstGeom prst="roundRect">
            <a:avLst/>
          </a:prstGeom>
          <a:noFill/>
          <a:ln w="38100">
            <a:solidFill>
              <a:srgbClr val="007C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dirty="0" err="1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EB1F28-1601-8A51-7023-C01CAA814F85}"/>
              </a:ext>
            </a:extLst>
          </p:cNvPr>
          <p:cNvSpPr/>
          <p:nvPr/>
        </p:nvSpPr>
        <p:spPr>
          <a:xfrm>
            <a:off x="5255409" y="1642285"/>
            <a:ext cx="3781425" cy="3106597"/>
          </a:xfrm>
          <a:prstGeom prst="roundRect">
            <a:avLst/>
          </a:prstGeom>
          <a:noFill/>
          <a:ln w="38100">
            <a:solidFill>
              <a:srgbClr val="007C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C5C776-37D5-00F3-EF78-642ACEE827B3}"/>
              </a:ext>
            </a:extLst>
          </p:cNvPr>
          <p:cNvSpPr txBox="1"/>
          <p:nvPr/>
        </p:nvSpPr>
        <p:spPr>
          <a:xfrm>
            <a:off x="849027" y="4851821"/>
            <a:ext cx="6736761" cy="36389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GB" dirty="0">
                <a:solidFill>
                  <a:schemeClr val="accent1"/>
                </a:solidFill>
                <a:latin typeface="+mn-lt"/>
              </a:rPr>
              <a:t>Grey areas are marked ‘no fishing’ information and largely indicate areas and fleets with missing data</a:t>
            </a:r>
            <a:endParaRPr lang="en-DK" dirty="0" err="1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835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969F2E2D-D0BB-F26A-77ED-386F6276C5DA}"/>
              </a:ext>
            </a:extLst>
          </p:cNvPr>
          <p:cNvSpPr txBox="1">
            <a:spLocks/>
          </p:cNvSpPr>
          <p:nvPr/>
        </p:nvSpPr>
        <p:spPr>
          <a:xfrm>
            <a:off x="800100" y="579437"/>
            <a:ext cx="9343323" cy="1063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65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/>
              <a:t>Core fishing grounds </a:t>
            </a:r>
          </a:p>
          <a:p>
            <a:r>
              <a:rPr lang="en-GB" sz="1800" b="0" dirty="0"/>
              <a:t>(example </a:t>
            </a:r>
            <a:r>
              <a:rPr lang="da-DK" sz="1800" b="0" dirty="0"/>
              <a:t>OT_DMF Otter trawl demersal fish, where core &gt;90% landings value</a:t>
            </a:r>
            <a:r>
              <a:rPr lang="en-GB" sz="1800" b="0" dirty="0"/>
              <a:t>)</a:t>
            </a:r>
            <a:endParaRPr lang="en-DK" sz="1800" b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389471-573B-3814-AE98-537CB5CB7F47}"/>
              </a:ext>
            </a:extLst>
          </p:cNvPr>
          <p:cNvGrpSpPr/>
          <p:nvPr/>
        </p:nvGrpSpPr>
        <p:grpSpPr>
          <a:xfrm>
            <a:off x="928047" y="1655785"/>
            <a:ext cx="4379662" cy="4539498"/>
            <a:chOff x="928047" y="1655785"/>
            <a:chExt cx="4379662" cy="45394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B78746-5DCF-9FC4-88E9-F6A606816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7329" y="1846462"/>
              <a:ext cx="3399987" cy="4348821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240E6B7-324D-2C0F-CD31-6FAC528C5E72}"/>
                </a:ext>
              </a:extLst>
            </p:cNvPr>
            <p:cNvSpPr/>
            <p:nvPr/>
          </p:nvSpPr>
          <p:spPr>
            <a:xfrm>
              <a:off x="928047" y="1655785"/>
              <a:ext cx="4379662" cy="4539498"/>
            </a:xfrm>
            <a:prstGeom prst="roundRect">
              <a:avLst/>
            </a:prstGeom>
            <a:noFill/>
            <a:ln w="38100">
              <a:solidFill>
                <a:srgbClr val="007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2000" dirty="0" err="1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452A06-4282-F1AA-E98F-1F2564DCC8CB}"/>
              </a:ext>
            </a:extLst>
          </p:cNvPr>
          <p:cNvGrpSpPr/>
          <p:nvPr/>
        </p:nvGrpSpPr>
        <p:grpSpPr>
          <a:xfrm>
            <a:off x="5819856" y="4892162"/>
            <a:ext cx="5134815" cy="847280"/>
            <a:chOff x="5851406" y="5315802"/>
            <a:chExt cx="5134815" cy="8472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5BE09E-C035-DA26-AC14-BA7CA2952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1406" y="5527343"/>
              <a:ext cx="5134815" cy="63573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D3EE0C-2363-4A30-84BE-4E617C2CE366}"/>
                </a:ext>
              </a:extLst>
            </p:cNvPr>
            <p:cNvSpPr txBox="1"/>
            <p:nvPr/>
          </p:nvSpPr>
          <p:spPr>
            <a:xfrm>
              <a:off x="6395101" y="5315802"/>
              <a:ext cx="4047423" cy="4230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 algn="l"/>
              <a:r>
                <a:rPr lang="en-GB" sz="2000" dirty="0">
                  <a:solidFill>
                    <a:schemeClr val="accent1"/>
                  </a:solidFill>
                  <a:latin typeface="+mn-lt"/>
                </a:rPr>
                <a:t>Number of years as core fishing ground</a:t>
              </a:r>
              <a:endParaRPr lang="en-DK" sz="2000" dirty="0" err="1">
                <a:solidFill>
                  <a:schemeClr val="accent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74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969F2E2D-D0BB-F26A-77ED-386F6276C5DA}"/>
              </a:ext>
            </a:extLst>
          </p:cNvPr>
          <p:cNvSpPr txBox="1">
            <a:spLocks/>
          </p:cNvSpPr>
          <p:nvPr/>
        </p:nvSpPr>
        <p:spPr>
          <a:xfrm>
            <a:off x="800100" y="579437"/>
            <a:ext cx="9343323" cy="1063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65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/>
              <a:t>Core fishing grounds </a:t>
            </a:r>
          </a:p>
          <a:p>
            <a:r>
              <a:rPr lang="en-GB" sz="1800" b="0" dirty="0"/>
              <a:t>(interannual stability, by </a:t>
            </a:r>
            <a:r>
              <a:rPr lang="en-GB" sz="1800" b="0" dirty="0" err="1"/>
              <a:t>métier</a:t>
            </a:r>
            <a:r>
              <a:rPr lang="en-GB" sz="1800" b="0" dirty="0"/>
              <a:t>)</a:t>
            </a:r>
            <a:endParaRPr lang="en-DK" sz="18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8626A-E98B-05C2-4C65-B912FC7E6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44" y="1737273"/>
            <a:ext cx="8104318" cy="45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6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7A74B7E-890C-0C46-6B5A-E207BC34A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18" y="3168754"/>
            <a:ext cx="2822113" cy="2057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D4DF80-6C73-66CF-A954-8814C7FB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161" y="3209010"/>
            <a:ext cx="2765089" cy="20173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313FDD-1FA4-D7FC-8728-ABA34204D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005" y="3198616"/>
            <a:ext cx="2774017" cy="2048505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969F2E2D-D0BB-F26A-77ED-386F6276C5DA}"/>
              </a:ext>
            </a:extLst>
          </p:cNvPr>
          <p:cNvSpPr txBox="1">
            <a:spLocks/>
          </p:cNvSpPr>
          <p:nvPr/>
        </p:nvSpPr>
        <p:spPr>
          <a:xfrm>
            <a:off x="800100" y="579437"/>
            <a:ext cx="9343323" cy="1063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65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/>
              <a:t>Fishing impacts (example)</a:t>
            </a:r>
            <a:endParaRPr lang="en-DK" sz="360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FDDF919-5653-8BC2-2584-62249F1C9302}"/>
              </a:ext>
            </a:extLst>
          </p:cNvPr>
          <p:cNvGrpSpPr/>
          <p:nvPr/>
        </p:nvGrpSpPr>
        <p:grpSpPr>
          <a:xfrm>
            <a:off x="919180" y="1568336"/>
            <a:ext cx="10613178" cy="1295398"/>
            <a:chOff x="1410500" y="1639051"/>
            <a:chExt cx="9104672" cy="129539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0ED66C7-7771-68AF-8B0F-6240870F6402}"/>
                </a:ext>
              </a:extLst>
            </p:cNvPr>
            <p:cNvGrpSpPr/>
            <p:nvPr/>
          </p:nvGrpSpPr>
          <p:grpSpPr>
            <a:xfrm>
              <a:off x="1410500" y="1639051"/>
              <a:ext cx="2442411" cy="1287378"/>
              <a:chOff x="1503947" y="2133602"/>
              <a:chExt cx="2442411" cy="1287378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B738F14-15FA-C51B-70D5-6759F03DBE1A}"/>
                  </a:ext>
                </a:extLst>
              </p:cNvPr>
              <p:cNvSpPr/>
              <p:nvPr/>
            </p:nvSpPr>
            <p:spPr>
              <a:xfrm>
                <a:off x="1503947" y="2133602"/>
                <a:ext cx="2442411" cy="1287378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sz="2000" dirty="0" err="1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DE9B00-336D-0E27-2F26-2179876E7FD2}"/>
                  </a:ext>
                </a:extLst>
              </p:cNvPr>
              <p:cNvSpPr txBox="1"/>
              <p:nvPr/>
            </p:nvSpPr>
            <p:spPr>
              <a:xfrm>
                <a:off x="1620904" y="2193758"/>
                <a:ext cx="2208496" cy="43313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/>
              <a:p>
                <a:pPr algn="ctr"/>
                <a:r>
                  <a:rPr lang="en-GB" sz="2000" b="1" dirty="0">
                    <a:solidFill>
                      <a:schemeClr val="accent1"/>
                    </a:solidFill>
                    <a:latin typeface="+mn-lt"/>
                  </a:rPr>
                  <a:t>Pressure</a:t>
                </a:r>
                <a:endParaRPr lang="en-DK" sz="2000" b="1" dirty="0" err="1">
                  <a:solidFill>
                    <a:schemeClr val="accent1"/>
                  </a:solidFill>
                  <a:latin typeface="+mn-lt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EFD00-FB05-8FB6-2BA0-DE8353A7FD03}"/>
                  </a:ext>
                </a:extLst>
              </p:cNvPr>
              <p:cNvSpPr txBox="1"/>
              <p:nvPr/>
            </p:nvSpPr>
            <p:spPr>
              <a:xfrm>
                <a:off x="1792705" y="2530643"/>
                <a:ext cx="1852864" cy="89033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/>
              <a:p>
                <a:pPr algn="ctr"/>
                <a:r>
                  <a:rPr lang="en-GB" sz="1600" dirty="0">
                    <a:solidFill>
                      <a:schemeClr val="accent1"/>
                    </a:solidFill>
                    <a:latin typeface="+mn-lt"/>
                  </a:rPr>
                  <a:t>From VMS data linked to </a:t>
                </a:r>
                <a:r>
                  <a:rPr lang="en-GB" sz="1600" dirty="0" err="1">
                    <a:solidFill>
                      <a:schemeClr val="accent1"/>
                    </a:solidFill>
                    <a:latin typeface="+mn-lt"/>
                  </a:rPr>
                  <a:t>métiers</a:t>
                </a:r>
                <a:r>
                  <a:rPr lang="en-GB" sz="1600" dirty="0">
                    <a:solidFill>
                      <a:schemeClr val="accent1"/>
                    </a:solidFill>
                    <a:latin typeface="+mn-lt"/>
                  </a:rPr>
                  <a:t> and gear dimensions</a:t>
                </a:r>
                <a:endParaRPr lang="en-DK" sz="1600" dirty="0" err="1">
                  <a:solidFill>
                    <a:schemeClr val="accent1"/>
                  </a:solidFill>
                  <a:latin typeface="+mn-lt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CAB6E7B-0CB4-E8CC-656C-E38BE8668513}"/>
                </a:ext>
              </a:extLst>
            </p:cNvPr>
            <p:cNvGrpSpPr/>
            <p:nvPr/>
          </p:nvGrpSpPr>
          <p:grpSpPr>
            <a:xfrm>
              <a:off x="3950868" y="1643062"/>
              <a:ext cx="3238199" cy="1287378"/>
              <a:chOff x="4044315" y="2137613"/>
              <a:chExt cx="3238199" cy="1287378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644DACAB-E08B-A4F0-EA2C-CDA590316E0B}"/>
                  </a:ext>
                </a:extLst>
              </p:cNvPr>
              <p:cNvSpPr/>
              <p:nvPr/>
            </p:nvSpPr>
            <p:spPr>
              <a:xfrm>
                <a:off x="4840103" y="2137613"/>
                <a:ext cx="2442411" cy="1287378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sz="2000" dirty="0" err="1"/>
              </a:p>
            </p:txBody>
          </p:sp>
          <p:sp>
            <p:nvSpPr>
              <p:cNvPr id="28" name="Plus Sign 27">
                <a:extLst>
                  <a:ext uri="{FF2B5EF4-FFF2-40B4-BE49-F238E27FC236}">
                    <a16:creationId xmlns:a16="http://schemas.microsoft.com/office/drawing/2014/main" id="{528E1BF5-275B-C846-E965-CB8A518B9149}"/>
                  </a:ext>
                </a:extLst>
              </p:cNvPr>
              <p:cNvSpPr/>
              <p:nvPr/>
            </p:nvSpPr>
            <p:spPr>
              <a:xfrm>
                <a:off x="4044315" y="2446422"/>
                <a:ext cx="697831" cy="661737"/>
              </a:xfrm>
              <a:prstGeom prst="mathPlus">
                <a:avLst/>
              </a:prstGeom>
              <a:solidFill>
                <a:schemeClr val="accent1">
                  <a:lumMod val="50000"/>
                  <a:lumOff val="5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sz="2000" dirty="0" err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9D3EC27-3421-379D-66A0-1D0E118E4BB3}"/>
                  </a:ext>
                </a:extLst>
              </p:cNvPr>
              <p:cNvSpPr txBox="1"/>
              <p:nvPr/>
            </p:nvSpPr>
            <p:spPr>
              <a:xfrm>
                <a:off x="4957060" y="2199772"/>
                <a:ext cx="2208496" cy="43313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/>
              <a:p>
                <a:pPr algn="ctr"/>
                <a:r>
                  <a:rPr lang="en-GB" sz="2000" b="1" dirty="0">
                    <a:solidFill>
                      <a:schemeClr val="accent1"/>
                    </a:solidFill>
                    <a:latin typeface="+mn-lt"/>
                  </a:rPr>
                  <a:t>Sensitivity</a:t>
                </a:r>
                <a:endParaRPr lang="en-DK" sz="2000" b="1" dirty="0" err="1">
                  <a:solidFill>
                    <a:schemeClr val="accent1"/>
                  </a:solidFill>
                  <a:latin typeface="+mn-lt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7E9724-5136-AA25-B040-F8969EC5E583}"/>
                  </a:ext>
                </a:extLst>
              </p:cNvPr>
              <p:cNvSpPr txBox="1"/>
              <p:nvPr/>
            </p:nvSpPr>
            <p:spPr>
              <a:xfrm>
                <a:off x="4895850" y="2534654"/>
                <a:ext cx="2358190" cy="89033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/>
              <a:p>
                <a:pPr algn="ctr"/>
                <a:r>
                  <a:rPr lang="en-GB" sz="1600" dirty="0">
                    <a:solidFill>
                      <a:schemeClr val="accent1"/>
                    </a:solidFill>
                    <a:latin typeface="+mn-lt"/>
                  </a:rPr>
                  <a:t>From rates of recovery of seabed fauna, estimated from longevities</a:t>
                </a:r>
                <a:endParaRPr lang="en-DK" sz="1600" dirty="0" err="1">
                  <a:solidFill>
                    <a:schemeClr val="accent1"/>
                  </a:solidFill>
                  <a:latin typeface="+mn-lt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B83BC00-BA2C-4161-537D-D8128B797926}"/>
                </a:ext>
              </a:extLst>
            </p:cNvPr>
            <p:cNvGrpSpPr/>
            <p:nvPr/>
          </p:nvGrpSpPr>
          <p:grpSpPr>
            <a:xfrm>
              <a:off x="7417046" y="1643062"/>
              <a:ext cx="3098126" cy="1291387"/>
              <a:chOff x="7510493" y="2137613"/>
              <a:chExt cx="3098126" cy="1291387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8AF4265-249A-C32B-F4B6-8845CEB752AB}"/>
                  </a:ext>
                </a:extLst>
              </p:cNvPr>
              <p:cNvSpPr/>
              <p:nvPr/>
            </p:nvSpPr>
            <p:spPr>
              <a:xfrm>
                <a:off x="8166208" y="2137613"/>
                <a:ext cx="2442411" cy="1287378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sz="2000" dirty="0" err="1"/>
              </a:p>
            </p:txBody>
          </p:sp>
          <p:sp>
            <p:nvSpPr>
              <p:cNvPr id="45" name="Arrow: Right 44">
                <a:extLst>
                  <a:ext uri="{FF2B5EF4-FFF2-40B4-BE49-F238E27FC236}">
                    <a16:creationId xmlns:a16="http://schemas.microsoft.com/office/drawing/2014/main" id="{ED5574CA-D7FE-B699-FCDE-7401A6A33621}"/>
                  </a:ext>
                </a:extLst>
              </p:cNvPr>
              <p:cNvSpPr/>
              <p:nvPr/>
            </p:nvSpPr>
            <p:spPr>
              <a:xfrm>
                <a:off x="7510493" y="2626895"/>
                <a:ext cx="409074" cy="300789"/>
              </a:xfrm>
              <a:prstGeom prst="rightArrow">
                <a:avLst/>
              </a:prstGeom>
              <a:solidFill>
                <a:schemeClr val="accent1">
                  <a:lumMod val="50000"/>
                  <a:lumOff val="5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sz="2000" dirty="0" err="1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A143368-61C3-7EFA-263B-98D6F8E747C0}"/>
                  </a:ext>
                </a:extLst>
              </p:cNvPr>
              <p:cNvSpPr txBox="1"/>
              <p:nvPr/>
            </p:nvSpPr>
            <p:spPr>
              <a:xfrm>
                <a:off x="8283165" y="2199772"/>
                <a:ext cx="2208496" cy="43313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/>
              <a:p>
                <a:pPr algn="ctr"/>
                <a:r>
                  <a:rPr lang="en-GB" sz="2000" b="1" dirty="0">
                    <a:solidFill>
                      <a:schemeClr val="accent1"/>
                    </a:solidFill>
                    <a:latin typeface="+mn-lt"/>
                  </a:rPr>
                  <a:t>Impact</a:t>
                </a:r>
                <a:endParaRPr lang="en-DK" sz="2000" b="1" dirty="0" err="1">
                  <a:solidFill>
                    <a:schemeClr val="accent1"/>
                  </a:solidFill>
                  <a:latin typeface="+mn-lt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064E4A7-2825-E9CF-945F-A9A63AD6A562}"/>
                  </a:ext>
                </a:extLst>
              </p:cNvPr>
              <p:cNvSpPr txBox="1"/>
              <p:nvPr/>
            </p:nvSpPr>
            <p:spPr>
              <a:xfrm>
                <a:off x="8283165" y="2538663"/>
                <a:ext cx="2208496" cy="89033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/>
              <a:p>
                <a:pPr algn="ctr"/>
                <a:r>
                  <a:rPr lang="en-GB" sz="1600" dirty="0">
                    <a:solidFill>
                      <a:schemeClr val="accent1"/>
                    </a:solidFill>
                    <a:latin typeface="+mn-lt"/>
                  </a:rPr>
                  <a:t>From the balance between depletion and recovery, from PD models</a:t>
                </a:r>
                <a:endParaRPr lang="en-DK" sz="1600" dirty="0" err="1">
                  <a:solidFill>
                    <a:schemeClr val="accent1"/>
                  </a:solidFill>
                  <a:latin typeface="+mn-lt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EF9DED5-5216-591C-B54C-3799AE919C2E}"/>
              </a:ext>
            </a:extLst>
          </p:cNvPr>
          <p:cNvGrpSpPr/>
          <p:nvPr/>
        </p:nvGrpSpPr>
        <p:grpSpPr>
          <a:xfrm>
            <a:off x="919181" y="3005052"/>
            <a:ext cx="10613176" cy="2426757"/>
            <a:chOff x="1392695" y="3005052"/>
            <a:chExt cx="10087876" cy="2426757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E6BA533-4D98-0934-6E09-D4CC79F6F8EB}"/>
                </a:ext>
              </a:extLst>
            </p:cNvPr>
            <p:cNvSpPr/>
            <p:nvPr/>
          </p:nvSpPr>
          <p:spPr>
            <a:xfrm>
              <a:off x="1392695" y="3005052"/>
              <a:ext cx="2707864" cy="2426757"/>
            </a:xfrm>
            <a:prstGeom prst="roundRect">
              <a:avLst/>
            </a:prstGeom>
            <a:noFill/>
            <a:ln w="38100"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2000" dirty="0" err="1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4C9076F7-F2A7-C0DC-4922-6A956A52D3FF}"/>
                </a:ext>
              </a:extLst>
            </p:cNvPr>
            <p:cNvSpPr/>
            <p:nvPr/>
          </p:nvSpPr>
          <p:spPr>
            <a:xfrm>
              <a:off x="8774407" y="3005052"/>
              <a:ext cx="2706164" cy="2426757"/>
            </a:xfrm>
            <a:prstGeom prst="roundRect">
              <a:avLst/>
            </a:prstGeom>
            <a:noFill/>
            <a:ln w="38100"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2000" dirty="0" err="1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551533F-DAA8-B614-8F04-E6284F27C680}"/>
                </a:ext>
              </a:extLst>
            </p:cNvPr>
            <p:cNvSpPr/>
            <p:nvPr/>
          </p:nvSpPr>
          <p:spPr>
            <a:xfrm>
              <a:off x="5089118" y="3008746"/>
              <a:ext cx="2706164" cy="2423063"/>
            </a:xfrm>
            <a:prstGeom prst="roundRect">
              <a:avLst/>
            </a:prstGeom>
            <a:noFill/>
            <a:ln w="38100"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20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821330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969F2E2D-D0BB-F26A-77ED-386F6276C5DA}"/>
              </a:ext>
            </a:extLst>
          </p:cNvPr>
          <p:cNvSpPr txBox="1">
            <a:spLocks/>
          </p:cNvSpPr>
          <p:nvPr/>
        </p:nvSpPr>
        <p:spPr>
          <a:xfrm>
            <a:off x="800100" y="579437"/>
            <a:ext cx="9343323" cy="1063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65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/>
              <a:t>Fishing activity: extent</a:t>
            </a:r>
            <a:endParaRPr lang="en-DK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0B7072-58D0-1BFC-34B5-0F131FEF5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63898"/>
              </p:ext>
            </p:extLst>
          </p:nvPr>
        </p:nvGraphicFramePr>
        <p:xfrm>
          <a:off x="909295" y="1818388"/>
          <a:ext cx="10141880" cy="2321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6430">
                  <a:extLst>
                    <a:ext uri="{9D8B030D-6E8A-4147-A177-3AD203B41FA5}">
                      <a16:colId xmlns:a16="http://schemas.microsoft.com/office/drawing/2014/main" val="4049509095"/>
                    </a:ext>
                  </a:extLst>
                </a:gridCol>
                <a:gridCol w="1445090">
                  <a:extLst>
                    <a:ext uri="{9D8B030D-6E8A-4147-A177-3AD203B41FA5}">
                      <a16:colId xmlns:a16="http://schemas.microsoft.com/office/drawing/2014/main" val="25473152"/>
                    </a:ext>
                  </a:extLst>
                </a:gridCol>
                <a:gridCol w="1445090">
                  <a:extLst>
                    <a:ext uri="{9D8B030D-6E8A-4147-A177-3AD203B41FA5}">
                      <a16:colId xmlns:a16="http://schemas.microsoft.com/office/drawing/2014/main" val="693650675"/>
                    </a:ext>
                  </a:extLst>
                </a:gridCol>
                <a:gridCol w="1445090">
                  <a:extLst>
                    <a:ext uri="{9D8B030D-6E8A-4147-A177-3AD203B41FA5}">
                      <a16:colId xmlns:a16="http://schemas.microsoft.com/office/drawing/2014/main" val="256184496"/>
                    </a:ext>
                  </a:extLst>
                </a:gridCol>
                <a:gridCol w="1445090">
                  <a:extLst>
                    <a:ext uri="{9D8B030D-6E8A-4147-A177-3AD203B41FA5}">
                      <a16:colId xmlns:a16="http://schemas.microsoft.com/office/drawing/2014/main" val="1932026900"/>
                    </a:ext>
                  </a:extLst>
                </a:gridCol>
                <a:gridCol w="1445090">
                  <a:extLst>
                    <a:ext uri="{9D8B030D-6E8A-4147-A177-3AD203B41FA5}">
                      <a16:colId xmlns:a16="http://schemas.microsoft.com/office/drawing/2014/main" val="3913983496"/>
                    </a:ext>
                  </a:extLst>
                </a:gridCol>
              </a:tblGrid>
              <a:tr h="82503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endParaRPr lang="en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>
                          <a:effectLst/>
                        </a:rPr>
                        <a:t>Baltic Sea</a:t>
                      </a:r>
                      <a:endParaRPr lang="en-D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>
                          <a:effectLst/>
                        </a:rPr>
                        <a:t>Greater North Sea</a:t>
                      </a:r>
                      <a:endParaRPr lang="en-D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>
                          <a:effectLst/>
                        </a:rPr>
                        <a:t>Celtic Seas</a:t>
                      </a:r>
                      <a:endParaRPr lang="en-D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>
                          <a:effectLst/>
                        </a:rPr>
                        <a:t>Bay of Biscay and the Iberian Coast</a:t>
                      </a:r>
                      <a:endParaRPr lang="en-D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5716594"/>
                  </a:ext>
                </a:extLst>
              </a:tr>
              <a:tr h="48482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100" dirty="0">
                          <a:effectLst/>
                        </a:rPr>
                        <a:t>Smallest proportion of area with 90% of fishing intensity, evaluated at c-square scale</a:t>
                      </a:r>
                      <a:r>
                        <a:rPr lang="en-GB" sz="1800" kern="0" dirty="0">
                          <a:effectLst/>
                        </a:rPr>
                        <a:t>, expressed as %</a:t>
                      </a:r>
                      <a:endParaRPr lang="en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 dirty="0">
                          <a:effectLst/>
                        </a:rPr>
                        <a:t>0 – 200 m</a:t>
                      </a:r>
                      <a:endParaRPr lang="en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 dirty="0">
                          <a:effectLst/>
                        </a:rPr>
                        <a:t>7.8</a:t>
                      </a:r>
                      <a:endParaRPr lang="en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 dirty="0">
                          <a:effectLst/>
                        </a:rPr>
                        <a:t>46</a:t>
                      </a:r>
                      <a:endParaRPr lang="en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 dirty="0">
                          <a:effectLst/>
                        </a:rPr>
                        <a:t>41</a:t>
                      </a:r>
                      <a:endParaRPr lang="en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 dirty="0">
                          <a:effectLst/>
                        </a:rPr>
                        <a:t>46</a:t>
                      </a:r>
                      <a:endParaRPr lang="en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090966"/>
                  </a:ext>
                </a:extLst>
              </a:tr>
              <a:tr h="48482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endParaRPr lang="en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 dirty="0">
                          <a:effectLst/>
                        </a:rPr>
                        <a:t>200 – 400 m</a:t>
                      </a:r>
                      <a:endParaRPr lang="en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 dirty="0">
                          <a:effectLst/>
                        </a:rPr>
                        <a:t>NA</a:t>
                      </a:r>
                      <a:endParaRPr lang="en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 dirty="0">
                          <a:effectLst/>
                        </a:rPr>
                        <a:t>72</a:t>
                      </a:r>
                      <a:endParaRPr lang="en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 dirty="0">
                          <a:effectLst/>
                        </a:rPr>
                        <a:t>51</a:t>
                      </a:r>
                      <a:endParaRPr lang="en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 dirty="0">
                          <a:effectLst/>
                        </a:rPr>
                        <a:t>47</a:t>
                      </a:r>
                      <a:endParaRPr lang="en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53073"/>
                  </a:ext>
                </a:extLst>
              </a:tr>
              <a:tr h="48482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endParaRPr lang="en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 dirty="0">
                          <a:effectLst/>
                        </a:rPr>
                        <a:t>400 – 800 m</a:t>
                      </a:r>
                      <a:endParaRPr lang="en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 dirty="0">
                          <a:effectLst/>
                        </a:rPr>
                        <a:t>NA</a:t>
                      </a:r>
                      <a:endParaRPr lang="en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 dirty="0">
                          <a:effectLst/>
                        </a:rPr>
                        <a:t>27</a:t>
                      </a:r>
                      <a:endParaRPr lang="en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 dirty="0">
                          <a:effectLst/>
                        </a:rPr>
                        <a:t>33</a:t>
                      </a:r>
                      <a:endParaRPr lang="en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1800" kern="0" dirty="0">
                          <a:effectLst/>
                        </a:rPr>
                        <a:t>24</a:t>
                      </a:r>
                      <a:endParaRPr lang="en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083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657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7F5A09-A6C9-5FA6-4190-3C9FF95C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247495"/>
            <a:ext cx="10114085" cy="106362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400" b="0" dirty="0"/>
              <a:t>Estimated percentage reductions in landings value when realising a minimum percentage unfished extent of all MSFD Broad Habitat types </a:t>
            </a:r>
            <a:endParaRPr lang="en-DK" sz="2400" b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E93114-A726-6549-07E3-B6A290BB3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26324"/>
              </p:ext>
            </p:extLst>
          </p:nvPr>
        </p:nvGraphicFramePr>
        <p:xfrm>
          <a:off x="917655" y="2348517"/>
          <a:ext cx="8687369" cy="2844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084">
                  <a:extLst>
                    <a:ext uri="{9D8B030D-6E8A-4147-A177-3AD203B41FA5}">
                      <a16:colId xmlns:a16="http://schemas.microsoft.com/office/drawing/2014/main" val="2210532196"/>
                    </a:ext>
                  </a:extLst>
                </a:gridCol>
                <a:gridCol w="1171057">
                  <a:extLst>
                    <a:ext uri="{9D8B030D-6E8A-4147-A177-3AD203B41FA5}">
                      <a16:colId xmlns:a16="http://schemas.microsoft.com/office/drawing/2014/main" val="110420637"/>
                    </a:ext>
                  </a:extLst>
                </a:gridCol>
                <a:gridCol w="1171057">
                  <a:extLst>
                    <a:ext uri="{9D8B030D-6E8A-4147-A177-3AD203B41FA5}">
                      <a16:colId xmlns:a16="http://schemas.microsoft.com/office/drawing/2014/main" val="810784203"/>
                    </a:ext>
                  </a:extLst>
                </a:gridCol>
                <a:gridCol w="1171057">
                  <a:extLst>
                    <a:ext uri="{9D8B030D-6E8A-4147-A177-3AD203B41FA5}">
                      <a16:colId xmlns:a16="http://schemas.microsoft.com/office/drawing/2014/main" val="3641164354"/>
                    </a:ext>
                  </a:extLst>
                </a:gridCol>
                <a:gridCol w="1171057">
                  <a:extLst>
                    <a:ext uri="{9D8B030D-6E8A-4147-A177-3AD203B41FA5}">
                      <a16:colId xmlns:a16="http://schemas.microsoft.com/office/drawing/2014/main" val="1452886607"/>
                    </a:ext>
                  </a:extLst>
                </a:gridCol>
                <a:gridCol w="1171057">
                  <a:extLst>
                    <a:ext uri="{9D8B030D-6E8A-4147-A177-3AD203B41FA5}">
                      <a16:colId xmlns:a16="http://schemas.microsoft.com/office/drawing/2014/main" val="2502305319"/>
                    </a:ext>
                  </a:extLst>
                </a:gridCol>
              </a:tblGrid>
              <a:tr h="122627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endParaRPr lang="en-D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0" dirty="0">
                          <a:effectLst/>
                        </a:rPr>
                        <a:t>Proportion of all MSFD BHT persistently unfished 2017‒2022 (%)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DK" sz="2400" kern="100" dirty="0">
                          <a:effectLst/>
                        </a:rPr>
                        <a:t> </a:t>
                      </a:r>
                      <a:endParaRPr lang="en-D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5648870"/>
                  </a:ext>
                </a:extLst>
              </a:tr>
              <a:tr h="396479">
                <a:tc v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0" dirty="0">
                          <a:effectLst/>
                        </a:rPr>
                        <a:t>10%</a:t>
                      </a:r>
                      <a:endParaRPr lang="en-D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0" dirty="0">
                          <a:effectLst/>
                        </a:rPr>
                        <a:t>20%</a:t>
                      </a:r>
                      <a:endParaRPr lang="en-D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0">
                          <a:effectLst/>
                        </a:rPr>
                        <a:t>30%</a:t>
                      </a:r>
                      <a:endParaRPr lang="en-D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0">
                          <a:effectLst/>
                        </a:rPr>
                        <a:t>40%</a:t>
                      </a:r>
                      <a:endParaRPr lang="en-D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kern="0" dirty="0">
                          <a:effectLst/>
                        </a:rPr>
                        <a:t>50%</a:t>
                      </a:r>
                      <a:endParaRPr lang="en-DK" dirty="0"/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546554"/>
                  </a:ext>
                </a:extLst>
              </a:tr>
              <a:tr h="3964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0">
                          <a:effectLst/>
                        </a:rPr>
                        <a:t>Baltic Sea</a:t>
                      </a:r>
                      <a:endParaRPr lang="en-D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100" dirty="0">
                          <a:effectLst/>
                        </a:rPr>
                        <a:t>0</a:t>
                      </a:r>
                      <a:endParaRPr lang="en-D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100" dirty="0">
                          <a:effectLst/>
                        </a:rPr>
                        <a:t>&lt;0.1</a:t>
                      </a:r>
                      <a:endParaRPr lang="en-D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100" dirty="0">
                          <a:effectLst/>
                        </a:rPr>
                        <a:t>&lt;0.1</a:t>
                      </a:r>
                      <a:endParaRPr lang="en-D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0" dirty="0">
                          <a:effectLst/>
                        </a:rPr>
                        <a:t>0.2</a:t>
                      </a:r>
                      <a:endParaRPr lang="en-D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kern="0">
                          <a:effectLst/>
                        </a:rPr>
                        <a:t>0.7</a:t>
                      </a:r>
                      <a:endParaRPr lang="en-DK"/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49037"/>
                  </a:ext>
                </a:extLst>
              </a:tr>
              <a:tr h="3964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0">
                          <a:effectLst/>
                        </a:rPr>
                        <a:t>Greater North Sea</a:t>
                      </a:r>
                      <a:endParaRPr lang="en-D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0">
                          <a:effectLst/>
                        </a:rPr>
                        <a:t>1.1</a:t>
                      </a:r>
                      <a:endParaRPr lang="en-D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0">
                          <a:effectLst/>
                        </a:rPr>
                        <a:t>3.1</a:t>
                      </a:r>
                      <a:endParaRPr lang="en-D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0" dirty="0">
                          <a:effectLst/>
                        </a:rPr>
                        <a:t>5.9</a:t>
                      </a:r>
                      <a:endParaRPr lang="en-D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0" dirty="0">
                          <a:effectLst/>
                        </a:rPr>
                        <a:t>9.5</a:t>
                      </a:r>
                      <a:endParaRPr lang="en-D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kern="0" dirty="0">
                          <a:effectLst/>
                        </a:rPr>
                        <a:t>14.6</a:t>
                      </a:r>
                      <a:endParaRPr lang="en-DK" dirty="0"/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700970"/>
                  </a:ext>
                </a:extLst>
              </a:tr>
              <a:tr h="3964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0">
                          <a:effectLst/>
                        </a:rPr>
                        <a:t>Celtic Seas</a:t>
                      </a:r>
                      <a:endParaRPr lang="en-D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0">
                          <a:effectLst/>
                        </a:rPr>
                        <a:t>0.4</a:t>
                      </a:r>
                      <a:endParaRPr lang="en-D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0">
                          <a:effectLst/>
                        </a:rPr>
                        <a:t>3.0</a:t>
                      </a:r>
                      <a:endParaRPr lang="en-D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0">
                          <a:effectLst/>
                        </a:rPr>
                        <a:t>6.6</a:t>
                      </a:r>
                      <a:endParaRPr lang="en-D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21890" algn="l"/>
                        </a:tabLst>
                      </a:pPr>
                      <a:r>
                        <a:rPr lang="en-GB" sz="2400" kern="0" dirty="0">
                          <a:effectLst/>
                        </a:rPr>
                        <a:t>11.9</a:t>
                      </a:r>
                      <a:endParaRPr lang="en-D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kern="0" dirty="0">
                          <a:effectLst/>
                        </a:rPr>
                        <a:t>18.6</a:t>
                      </a:r>
                      <a:endParaRPr lang="en-DK" dirty="0"/>
                    </a:p>
                  </a:txBody>
                  <a:tcPr marL="68580" marR="68580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818463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F0320E45-34AB-C782-291C-CB28DDFA26DA}"/>
              </a:ext>
            </a:extLst>
          </p:cNvPr>
          <p:cNvSpPr txBox="1">
            <a:spLocks/>
          </p:cNvSpPr>
          <p:nvPr/>
        </p:nvSpPr>
        <p:spPr>
          <a:xfrm>
            <a:off x="800100" y="579437"/>
            <a:ext cx="9343323" cy="1063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65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err="1"/>
              <a:t>Tradeoffs</a:t>
            </a:r>
            <a:r>
              <a:rPr lang="en-GB" sz="3600" dirty="0"/>
              <a:t>: high level example</a:t>
            </a:r>
            <a:endParaRPr lang="en-DK" sz="3600" dirty="0"/>
          </a:p>
        </p:txBody>
      </p:sp>
    </p:spTree>
    <p:extLst>
      <p:ext uri="{BB962C8B-B14F-4D97-AF65-F5344CB8AC3E}">
        <p14:creationId xmlns:p14="http://schemas.microsoft.com/office/powerpoint/2010/main" val="41068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9">
            <a:extLst>
              <a:ext uri="{FF2B5EF4-FFF2-40B4-BE49-F238E27FC236}">
                <a16:creationId xmlns:a16="http://schemas.microsoft.com/office/drawing/2014/main" id="{19F1A9B7-3BEB-7EDF-C50B-4B6AD87D0FC2}"/>
              </a:ext>
            </a:extLst>
          </p:cNvPr>
          <p:cNvSpPr txBox="1">
            <a:spLocks/>
          </p:cNvSpPr>
          <p:nvPr/>
        </p:nvSpPr>
        <p:spPr>
          <a:xfrm>
            <a:off x="717405" y="730250"/>
            <a:ext cx="8288049" cy="1191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400" b="1" dirty="0">
                <a:solidFill>
                  <a:srgbClr val="FFA500"/>
                </a:solidFill>
                <a:latin typeface="Segoe UI Semilight" panose="020B0402040204020203" pitchFamily="34" charset="0"/>
              </a:rPr>
              <a:t>Thank you</a:t>
            </a:r>
          </a:p>
        </p:txBody>
      </p:sp>
      <p:sp>
        <p:nvSpPr>
          <p:cNvPr id="2" name="Pladsholder til tekst 9">
            <a:extLst>
              <a:ext uri="{FF2B5EF4-FFF2-40B4-BE49-F238E27FC236}">
                <a16:creationId xmlns:a16="http://schemas.microsoft.com/office/drawing/2014/main" id="{E4764E5F-371E-E878-5C40-7139AE5C9CDD}"/>
              </a:ext>
            </a:extLst>
          </p:cNvPr>
          <p:cNvSpPr txBox="1">
            <a:spLocks/>
          </p:cNvSpPr>
          <p:nvPr/>
        </p:nvSpPr>
        <p:spPr>
          <a:xfrm>
            <a:off x="717404" y="4776498"/>
            <a:ext cx="5844169" cy="1191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For further information: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i="1" dirty="0">
                <a:solidFill>
                  <a:srgbClr val="00B0F0"/>
                </a:solidFill>
                <a:hlinkClick r:id="rId2"/>
              </a:rPr>
              <a:t>https://doi.org/10.17895/ices.advice.25601121</a:t>
            </a:r>
            <a:endParaRPr lang="en-GB" sz="1600" i="1" dirty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3983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F079DA-445F-5962-CA8E-D687B87EB3AA}"/>
              </a:ext>
            </a:extLst>
          </p:cNvPr>
          <p:cNvSpPr txBox="1"/>
          <p:nvPr/>
        </p:nvSpPr>
        <p:spPr>
          <a:xfrm>
            <a:off x="647700" y="1272401"/>
            <a:ext cx="11090536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Provide analyses of the economic value of fisheries using mobile bottom contact gears (MBCG), linked spatially to their distribution.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Define the distribution of fishing value and distinguish ‘core’ and ‘peripheral’ fishing grounds per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métier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Determine the spatial variation in ‘core fishing grounds’ over time.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Provide a trade-off analysis of the potential costs to fisheries of when various proportions of each MSFD broad habitat type per MSFD subdivision are not fished with MBCG.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7F5A09-A6C9-5FA6-4190-3C9FF95C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27037"/>
            <a:ext cx="9844809" cy="1063625"/>
          </a:xfrm>
        </p:spPr>
        <p:txBody>
          <a:bodyPr>
            <a:normAutofit/>
          </a:bodyPr>
          <a:lstStyle/>
          <a:p>
            <a:r>
              <a:rPr lang="en-GB" sz="3600" dirty="0"/>
              <a:t>DGENV request (summarised)</a:t>
            </a:r>
            <a:endParaRPr lang="en-DK" sz="3600" dirty="0"/>
          </a:p>
        </p:txBody>
      </p:sp>
    </p:spTree>
    <p:extLst>
      <p:ext uri="{BB962C8B-B14F-4D97-AF65-F5344CB8AC3E}">
        <p14:creationId xmlns:p14="http://schemas.microsoft.com/office/powerpoint/2010/main" val="344444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F079DA-445F-5962-CA8E-D687B87EB3AA}"/>
              </a:ext>
            </a:extLst>
          </p:cNvPr>
          <p:cNvSpPr txBox="1"/>
          <p:nvPr/>
        </p:nvSpPr>
        <p:spPr>
          <a:xfrm>
            <a:off x="647699" y="1346292"/>
            <a:ext cx="10537537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265A">
                    <a:lumMod val="50000"/>
                  </a:srgbClr>
                </a:solidFill>
                <a:latin typeface="Calibri"/>
              </a:rPr>
              <a:t>Advice provided for EU marine waters of the Baltic Sea, Greater North Sea, Celtic Seas, and the Bay of Biscay and the Iberian Coast.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65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Fishing with MBCG was spatially aggregated into core areas accounting for most of the total landings weight and value, and peripheral areas accounting for a small proportion of total landings weight and value.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65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average, for the years 2017‒2022, 90% of MBCG landings value came from less than 50% of the fished area.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265A">
                    <a:lumMod val="50000"/>
                  </a:srgbClr>
                </a:solidFill>
                <a:latin typeface="Calibri"/>
              </a:rPr>
              <a:t>Advice includes tables and figures showing core fishing grounds, extent of persistently unfished areas, and reductions in landings value associated with increases in unfished areas by MSFD Broad Habitat Types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65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BF8FA2-053E-F04D-A4E8-B3F62762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ICES advice: overview</a:t>
            </a:r>
            <a:endParaRPr lang="en-DK" sz="3600" dirty="0"/>
          </a:p>
        </p:txBody>
      </p:sp>
    </p:spTree>
    <p:extLst>
      <p:ext uri="{BB962C8B-B14F-4D97-AF65-F5344CB8AC3E}">
        <p14:creationId xmlns:p14="http://schemas.microsoft.com/office/powerpoint/2010/main" val="355379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625CEF24-222F-6DCE-5D08-02B776FF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27037"/>
            <a:ext cx="9343323" cy="1063625"/>
          </a:xfrm>
        </p:spPr>
        <p:txBody>
          <a:bodyPr>
            <a:normAutofit/>
          </a:bodyPr>
          <a:lstStyle/>
          <a:p>
            <a:r>
              <a:rPr lang="en-GB" sz="3600" dirty="0"/>
              <a:t>Addressing </a:t>
            </a:r>
            <a:r>
              <a:rPr lang="en-GB" sz="3600"/>
              <a:t>the request </a:t>
            </a:r>
            <a:endParaRPr lang="en-DK" sz="3600" dirty="0"/>
          </a:p>
        </p:txBody>
      </p:sp>
      <p:pic>
        <p:nvPicPr>
          <p:cNvPr id="3" name="Picture 2" descr="A diagram of a process&#10;&#10;Description automatically generated">
            <a:extLst>
              <a:ext uri="{FF2B5EF4-FFF2-40B4-BE49-F238E27FC236}">
                <a16:creationId xmlns:a16="http://schemas.microsoft.com/office/drawing/2014/main" id="{1A0CEF36-4FB6-2163-6A81-FCCEEC0EE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464826"/>
            <a:ext cx="10447536" cy="392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3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625CEF24-222F-6DCE-5D08-02B776FF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27037"/>
            <a:ext cx="9343323" cy="1063625"/>
          </a:xfrm>
        </p:spPr>
        <p:txBody>
          <a:bodyPr>
            <a:normAutofit/>
          </a:bodyPr>
          <a:lstStyle/>
          <a:p>
            <a:r>
              <a:rPr lang="en-GB" sz="3600" dirty="0"/>
              <a:t>Knowledge synthesis</a:t>
            </a:r>
            <a:endParaRPr lang="en-DK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B7355-D819-2649-386B-EFAAFFDDA045}"/>
              </a:ext>
            </a:extLst>
          </p:cNvPr>
          <p:cNvSpPr txBox="1"/>
          <p:nvPr/>
        </p:nvSpPr>
        <p:spPr>
          <a:xfrm>
            <a:off x="111413" y="5686398"/>
            <a:ext cx="11969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70C0"/>
                </a:solidFill>
              </a:rPr>
              <a:t>Sources: WKSSFGEO2: https://doi.org/10.17895/ices.pub.22789475; WKTRADE4: </a:t>
            </a:r>
            <a:r>
              <a:rPr lang="en-GB" sz="1400" dirty="0">
                <a:solidFill>
                  <a:srgbClr val="0070C0"/>
                </a:solidFill>
                <a:hlinkClick r:id="rId2"/>
              </a:rPr>
              <a:t>https://doi.org/10.17895/ices.pub.25288936</a:t>
            </a:r>
            <a:r>
              <a:rPr lang="en-GB" sz="1400" dirty="0">
                <a:solidFill>
                  <a:srgbClr val="0070C0"/>
                </a:solidFill>
              </a:rPr>
              <a:t>; WKD6ASSESS: </a:t>
            </a:r>
            <a:r>
              <a:rPr lang="en-GB" sz="1400" dirty="0">
                <a:solidFill>
                  <a:srgbClr val="0070C0"/>
                </a:solidFill>
                <a:hlinkClick r:id="rId3"/>
              </a:rPr>
              <a:t>https://doi.org/10.17895/ices.pub.25567353</a:t>
            </a:r>
            <a:r>
              <a:rPr lang="en-GB" sz="1400" dirty="0">
                <a:solidFill>
                  <a:srgbClr val="0070C0"/>
                </a:solidFill>
              </a:rPr>
              <a:t>; WGFBIT: </a:t>
            </a:r>
            <a:r>
              <a:rPr lang="en-GB" sz="1400" dirty="0">
                <a:solidFill>
                  <a:srgbClr val="0070C0"/>
                </a:solidFill>
                <a:hlinkClick r:id="rId4"/>
              </a:rPr>
              <a:t>https://doi.org/10.17895/ices.pub.25603191</a:t>
            </a:r>
            <a:r>
              <a:rPr lang="en-GB" sz="1400" dirty="0">
                <a:solidFill>
                  <a:srgbClr val="0070C0"/>
                </a:solidFill>
              </a:rPr>
              <a:t>; WKSTAKE: </a:t>
            </a:r>
            <a:r>
              <a:rPr lang="en-GB" sz="1400" dirty="0">
                <a:solidFill>
                  <a:srgbClr val="0070C0"/>
                </a:solidFill>
                <a:hlinkClick r:id="rId5"/>
              </a:rPr>
              <a:t>https://doi.org/10.17895/ices.pub.25562580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endParaRPr lang="en-DK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B92BE0-52BB-69E0-F809-3AE62857774B}"/>
              </a:ext>
            </a:extLst>
          </p:cNvPr>
          <p:cNvGrpSpPr/>
          <p:nvPr/>
        </p:nvGrpSpPr>
        <p:grpSpPr>
          <a:xfrm rot="156344">
            <a:off x="1742938" y="1675679"/>
            <a:ext cx="8708309" cy="3687218"/>
            <a:chOff x="1198072" y="1149244"/>
            <a:chExt cx="8708309" cy="368721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AB127F-4BAE-611E-4D3E-25136EAFAE51}"/>
                </a:ext>
              </a:extLst>
            </p:cNvPr>
            <p:cNvGrpSpPr/>
            <p:nvPr/>
          </p:nvGrpSpPr>
          <p:grpSpPr>
            <a:xfrm rot="-1200000">
              <a:off x="1198072" y="1869882"/>
              <a:ext cx="2132394" cy="2966580"/>
              <a:chOff x="946698" y="1936927"/>
              <a:chExt cx="2132394" cy="296658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7E4931-21DB-2D25-1797-47108D896085}"/>
                  </a:ext>
                </a:extLst>
              </p:cNvPr>
              <p:cNvSpPr/>
              <p:nvPr/>
            </p:nvSpPr>
            <p:spPr>
              <a:xfrm>
                <a:off x="946698" y="1936927"/>
                <a:ext cx="2132394" cy="2966580"/>
              </a:xfrm>
              <a:prstGeom prst="rect">
                <a:avLst/>
              </a:prstGeom>
              <a:solidFill>
                <a:schemeClr val="bg1"/>
              </a:solidFill>
              <a:ln w="349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ln w="44450">
                    <a:solidFill>
                      <a:schemeClr val="accent1">
                        <a:shade val="15000"/>
                      </a:schemeClr>
                    </a:solidFill>
                  </a:ln>
                  <a:noFill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4E87F94-441B-ABB0-DB56-34AF8E475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1615" y="1994920"/>
                <a:ext cx="2018404" cy="2785580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CF3A15A-64CC-59DD-AA47-12004CE4ECE3}"/>
                </a:ext>
              </a:extLst>
            </p:cNvPr>
            <p:cNvGrpSpPr/>
            <p:nvPr/>
          </p:nvGrpSpPr>
          <p:grpSpPr>
            <a:xfrm rot="-600000">
              <a:off x="2732431" y="1369639"/>
              <a:ext cx="2132394" cy="2966580"/>
              <a:chOff x="2788390" y="1990538"/>
              <a:chExt cx="2132394" cy="296658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06A707-3D57-E5CA-2BC8-22941FD9A512}"/>
                  </a:ext>
                </a:extLst>
              </p:cNvPr>
              <p:cNvSpPr/>
              <p:nvPr/>
            </p:nvSpPr>
            <p:spPr>
              <a:xfrm>
                <a:off x="2788390" y="1990538"/>
                <a:ext cx="2132394" cy="2966580"/>
              </a:xfrm>
              <a:prstGeom prst="rect">
                <a:avLst/>
              </a:prstGeom>
              <a:solidFill>
                <a:schemeClr val="bg1"/>
              </a:solidFill>
              <a:ln w="349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ln w="44450">
                    <a:solidFill>
                      <a:schemeClr val="accent1">
                        <a:shade val="15000"/>
                      </a:schemeClr>
                    </a:solidFill>
                  </a:ln>
                  <a:noFill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396CE72-C7B8-2EBD-5B65-4F7B2CB38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8937" y="2073790"/>
                <a:ext cx="2014099" cy="2767090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8A9B3EF-44F9-2367-DBCF-A35D165E8290}"/>
                </a:ext>
              </a:extLst>
            </p:cNvPr>
            <p:cNvGrpSpPr/>
            <p:nvPr/>
          </p:nvGrpSpPr>
          <p:grpSpPr>
            <a:xfrm>
              <a:off x="4413408" y="1149244"/>
              <a:ext cx="2132394" cy="2966580"/>
              <a:chOff x="4900606" y="2022130"/>
              <a:chExt cx="2132394" cy="296658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143BC1-9EB1-D637-519D-E9001575F5C2}"/>
                  </a:ext>
                </a:extLst>
              </p:cNvPr>
              <p:cNvSpPr/>
              <p:nvPr/>
            </p:nvSpPr>
            <p:spPr>
              <a:xfrm>
                <a:off x="4900606" y="2022130"/>
                <a:ext cx="2132394" cy="2966580"/>
              </a:xfrm>
              <a:prstGeom prst="rect">
                <a:avLst/>
              </a:prstGeom>
              <a:solidFill>
                <a:schemeClr val="bg1"/>
              </a:solidFill>
              <a:ln w="349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ln w="44450">
                    <a:solidFill>
                      <a:schemeClr val="accent1">
                        <a:shade val="15000"/>
                      </a:schemeClr>
                    </a:solidFill>
                  </a:ln>
                  <a:noFill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69B1507-6218-AAB3-73D3-C6568469F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76260" y="2064534"/>
                <a:ext cx="2010012" cy="2866172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9EB40C2-F36A-E9DC-7C08-91D2942DF3AA}"/>
                </a:ext>
              </a:extLst>
            </p:cNvPr>
            <p:cNvGrpSpPr/>
            <p:nvPr/>
          </p:nvGrpSpPr>
          <p:grpSpPr>
            <a:xfrm rot="600000">
              <a:off x="6231030" y="1231200"/>
              <a:ext cx="2132394" cy="2966580"/>
              <a:chOff x="7121356" y="2004978"/>
              <a:chExt cx="2132394" cy="296658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EB89620-B5D9-4998-DB9C-1D374B157334}"/>
                  </a:ext>
                </a:extLst>
              </p:cNvPr>
              <p:cNvSpPr/>
              <p:nvPr/>
            </p:nvSpPr>
            <p:spPr>
              <a:xfrm>
                <a:off x="7121356" y="2004978"/>
                <a:ext cx="2132394" cy="2966580"/>
              </a:xfrm>
              <a:prstGeom prst="rect">
                <a:avLst/>
              </a:prstGeom>
              <a:solidFill>
                <a:schemeClr val="bg1"/>
              </a:solidFill>
              <a:ln w="349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ln w="44450">
                    <a:solidFill>
                      <a:schemeClr val="accent1">
                        <a:shade val="15000"/>
                      </a:schemeClr>
                    </a:solidFill>
                  </a:ln>
                  <a:noFill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6979518-FB88-4E10-2E72-52D843865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37512" y="2042871"/>
                <a:ext cx="2041409" cy="2886024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C5ECBB3-FB4D-C268-6FA2-D87C4636A2C6}"/>
                </a:ext>
              </a:extLst>
            </p:cNvPr>
            <p:cNvGrpSpPr/>
            <p:nvPr/>
          </p:nvGrpSpPr>
          <p:grpSpPr>
            <a:xfrm rot="1200000">
              <a:off x="7773987" y="1561730"/>
              <a:ext cx="2132394" cy="2966580"/>
              <a:chOff x="9291231" y="2015560"/>
              <a:chExt cx="2132394" cy="296658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1206A64-E96C-28C6-DEAF-B3B0E9B433C8}"/>
                  </a:ext>
                </a:extLst>
              </p:cNvPr>
              <p:cNvSpPr/>
              <p:nvPr/>
            </p:nvSpPr>
            <p:spPr>
              <a:xfrm>
                <a:off x="9291231" y="2015560"/>
                <a:ext cx="2132394" cy="2966580"/>
              </a:xfrm>
              <a:prstGeom prst="rect">
                <a:avLst/>
              </a:prstGeom>
              <a:solidFill>
                <a:schemeClr val="bg1"/>
              </a:solidFill>
              <a:ln w="349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>
                  <a:ln w="44450">
                    <a:solidFill>
                      <a:schemeClr val="accent1">
                        <a:shade val="15000"/>
                      </a:schemeClr>
                    </a:solidFill>
                  </a:ln>
                  <a:noFill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7F28C78-69A5-A240-D7C5-C79768F8E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89467" y="2110996"/>
                <a:ext cx="2018305" cy="28388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7954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351E7CF6-29BE-3CE3-765B-E13033242C8E}"/>
              </a:ext>
            </a:extLst>
          </p:cNvPr>
          <p:cNvGrpSpPr/>
          <p:nvPr/>
        </p:nvGrpSpPr>
        <p:grpSpPr>
          <a:xfrm>
            <a:off x="220817" y="1472796"/>
            <a:ext cx="10101359" cy="1538568"/>
            <a:chOff x="286433" y="1598252"/>
            <a:chExt cx="10101359" cy="15385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6AFCCED-1177-492B-27DA-064EAD23B405}"/>
                </a:ext>
              </a:extLst>
            </p:cNvPr>
            <p:cNvGrpSpPr/>
            <p:nvPr/>
          </p:nvGrpSpPr>
          <p:grpSpPr>
            <a:xfrm>
              <a:off x="4364647" y="1598252"/>
              <a:ext cx="6023145" cy="1538568"/>
              <a:chOff x="2853001" y="702256"/>
              <a:chExt cx="6023145" cy="1538568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1E7F5C0-4109-3B33-DFD1-7672EE9B6C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3001" y="702256"/>
                <a:ext cx="6023145" cy="153856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AE22914-427B-B8A7-C238-C84623592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0790" y="827711"/>
                <a:ext cx="5827566" cy="1287657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61D419-8734-170E-4F8E-5DD3553F09E9}"/>
                </a:ext>
              </a:extLst>
            </p:cNvPr>
            <p:cNvSpPr txBox="1"/>
            <p:nvPr/>
          </p:nvSpPr>
          <p:spPr>
            <a:xfrm>
              <a:off x="286433" y="1908432"/>
              <a:ext cx="2629222" cy="810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  <a:spcAft>
                  <a:spcPts val="1200"/>
                </a:spcAft>
              </a:pPr>
              <a:r>
                <a:rPr lang="en-GB" sz="2600" b="1" dirty="0">
                  <a:solidFill>
                    <a:srgbClr val="002060"/>
                  </a:solidFill>
                </a:rPr>
                <a:t>Main advice document:</a:t>
              </a:r>
              <a:endParaRPr lang="en-DK" sz="2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477059C-719D-A1F9-B3EF-67B21CE7E749}"/>
              </a:ext>
            </a:extLst>
          </p:cNvPr>
          <p:cNvGrpSpPr/>
          <p:nvPr/>
        </p:nvGrpSpPr>
        <p:grpSpPr>
          <a:xfrm>
            <a:off x="-88250" y="3137719"/>
            <a:ext cx="12011704" cy="2938807"/>
            <a:chOff x="-22634" y="3263175"/>
            <a:chExt cx="12011704" cy="293880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25366B6-2B0E-F825-BBEA-B895AD17B660}"/>
                </a:ext>
              </a:extLst>
            </p:cNvPr>
            <p:cNvGrpSpPr/>
            <p:nvPr/>
          </p:nvGrpSpPr>
          <p:grpSpPr>
            <a:xfrm>
              <a:off x="3159801" y="3854740"/>
              <a:ext cx="8829269" cy="2347242"/>
              <a:chOff x="1624139" y="3624417"/>
              <a:chExt cx="8829269" cy="234724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73CDA36-37B3-DCEF-BEBE-1DA0DED82A8A}"/>
                  </a:ext>
                </a:extLst>
              </p:cNvPr>
              <p:cNvGrpSpPr/>
              <p:nvPr/>
            </p:nvGrpSpPr>
            <p:grpSpPr>
              <a:xfrm>
                <a:off x="1624139" y="3624417"/>
                <a:ext cx="4091544" cy="1369856"/>
                <a:chOff x="-1696606" y="2384211"/>
                <a:chExt cx="4688612" cy="1661943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C25ACE8-4055-7359-17DC-46BF901C028D}"/>
                    </a:ext>
                  </a:extLst>
                </p:cNvPr>
                <p:cNvSpPr/>
                <p:nvPr/>
              </p:nvSpPr>
              <p:spPr>
                <a:xfrm>
                  <a:off x="-1696606" y="2384211"/>
                  <a:ext cx="4688612" cy="1661943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 sz="2000" dirty="0" err="1"/>
                </a:p>
              </p:txBody>
            </p:sp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14453A9F-9C23-99A3-7F91-65A392A5EF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626701" y="2447197"/>
                  <a:ext cx="4509019" cy="1575658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C728F76-498C-A3AF-18FD-CAA11C8164FD}"/>
                  </a:ext>
                </a:extLst>
              </p:cNvPr>
              <p:cNvGrpSpPr/>
              <p:nvPr/>
            </p:nvGrpSpPr>
            <p:grpSpPr>
              <a:xfrm>
                <a:off x="1912240" y="4601803"/>
                <a:ext cx="4091544" cy="1369856"/>
                <a:chOff x="6494316" y="4057386"/>
                <a:chExt cx="4688612" cy="1661943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B964A7A-4E4D-C21F-CE85-C8356290660B}"/>
                    </a:ext>
                  </a:extLst>
                </p:cNvPr>
                <p:cNvSpPr/>
                <p:nvPr/>
              </p:nvSpPr>
              <p:spPr>
                <a:xfrm>
                  <a:off x="6494316" y="4057386"/>
                  <a:ext cx="4688612" cy="1661943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 sz="2000" dirty="0" err="1"/>
                </a:p>
              </p:txBody>
            </p: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4950A042-5869-846E-8B4B-58D534075C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69364" y="4123738"/>
                  <a:ext cx="4543514" cy="1580941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2E79208-9ADB-F161-2245-261970FB5C03}"/>
                  </a:ext>
                </a:extLst>
              </p:cNvPr>
              <p:cNvGrpSpPr/>
              <p:nvPr/>
            </p:nvGrpSpPr>
            <p:grpSpPr>
              <a:xfrm>
                <a:off x="6069275" y="3624417"/>
                <a:ext cx="4091544" cy="1369856"/>
                <a:chOff x="9094353" y="712495"/>
                <a:chExt cx="4688612" cy="166194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FDC6291-4C99-8359-0039-F483D58E8888}"/>
                    </a:ext>
                  </a:extLst>
                </p:cNvPr>
                <p:cNvSpPr/>
                <p:nvPr/>
              </p:nvSpPr>
              <p:spPr>
                <a:xfrm>
                  <a:off x="9094353" y="712495"/>
                  <a:ext cx="4688612" cy="1661943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 sz="2000" dirty="0" err="1"/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4DDB0E6E-3DD8-AE99-0BAC-5783CCEA7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69544" y="775481"/>
                  <a:ext cx="4538230" cy="1378249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C4EB473-BCF3-9AE7-5326-D60823074BE7}"/>
                  </a:ext>
                </a:extLst>
              </p:cNvPr>
              <p:cNvGrpSpPr/>
              <p:nvPr/>
            </p:nvGrpSpPr>
            <p:grpSpPr>
              <a:xfrm>
                <a:off x="6361864" y="4601803"/>
                <a:ext cx="4091544" cy="1369856"/>
                <a:chOff x="8036789" y="1554624"/>
                <a:chExt cx="4688612" cy="1661943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01A993D-74BD-256D-BD72-1D0B9AD285F9}"/>
                    </a:ext>
                  </a:extLst>
                </p:cNvPr>
                <p:cNvSpPr/>
                <p:nvPr/>
              </p:nvSpPr>
              <p:spPr>
                <a:xfrm>
                  <a:off x="8036789" y="1554624"/>
                  <a:ext cx="4688612" cy="1661943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 sz="2000" dirty="0" err="1"/>
                </a:p>
              </p:txBody>
            </p:sp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6DBE0069-67C1-9243-7163-1B38473C3B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97638" y="1607430"/>
                  <a:ext cx="4552572" cy="1596126"/>
                </a:xfrm>
                <a:prstGeom prst="rect">
                  <a:avLst/>
                </a:prstGeom>
              </p:spPr>
            </p:pic>
          </p:grpSp>
        </p:grp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858E7A40-68DF-413D-3CAE-7FCC5E856BB5}"/>
                </a:ext>
              </a:extLst>
            </p:cNvPr>
            <p:cNvSpPr/>
            <p:nvPr/>
          </p:nvSpPr>
          <p:spPr>
            <a:xfrm rot="3600000">
              <a:off x="6636810" y="2933211"/>
              <a:ext cx="210703" cy="1054261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2000" dirty="0" err="1"/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AD65409D-0507-BC38-A1E9-C4A9C88AB037}"/>
                </a:ext>
              </a:extLst>
            </p:cNvPr>
            <p:cNvSpPr/>
            <p:nvPr/>
          </p:nvSpPr>
          <p:spPr>
            <a:xfrm rot="1800000">
              <a:off x="7045405" y="3263175"/>
              <a:ext cx="210703" cy="536903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2000" dirty="0" err="1"/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F2C2F13E-2E05-3174-F0F1-BB56BC4888EE}"/>
                </a:ext>
              </a:extLst>
            </p:cNvPr>
            <p:cNvSpPr/>
            <p:nvPr/>
          </p:nvSpPr>
          <p:spPr>
            <a:xfrm rot="19800000">
              <a:off x="7434094" y="3269249"/>
              <a:ext cx="210703" cy="536903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2000" dirty="0" err="1"/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3E2E635C-C7AD-10A6-8E07-7524625C4162}"/>
                </a:ext>
              </a:extLst>
            </p:cNvPr>
            <p:cNvSpPr/>
            <p:nvPr/>
          </p:nvSpPr>
          <p:spPr>
            <a:xfrm rot="18000000">
              <a:off x="7845274" y="2936241"/>
              <a:ext cx="210703" cy="1054261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2000" dirty="0" err="1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E34143B-789E-68D1-A98B-9745F7AE843E}"/>
                </a:ext>
              </a:extLst>
            </p:cNvPr>
            <p:cNvSpPr txBox="1"/>
            <p:nvPr/>
          </p:nvSpPr>
          <p:spPr>
            <a:xfrm>
              <a:off x="-22634" y="4139090"/>
              <a:ext cx="2950849" cy="810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  <a:spcAft>
                  <a:spcPts val="600"/>
                </a:spcAft>
              </a:pPr>
              <a:r>
                <a:rPr lang="en-GB" sz="2600" b="1" dirty="0">
                  <a:solidFill>
                    <a:srgbClr val="002060"/>
                  </a:solidFill>
                </a:rPr>
                <a:t>Four interactive html documents:</a:t>
              </a:r>
              <a:endParaRPr lang="en-DK" sz="2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0" name="Title 4">
            <a:extLst>
              <a:ext uri="{FF2B5EF4-FFF2-40B4-BE49-F238E27FC236}">
                <a16:creationId xmlns:a16="http://schemas.microsoft.com/office/drawing/2014/main" id="{237D11FA-CD2A-0531-A09C-3977168E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27037"/>
            <a:ext cx="9343323" cy="1063625"/>
          </a:xfrm>
        </p:spPr>
        <p:txBody>
          <a:bodyPr>
            <a:normAutofit/>
          </a:bodyPr>
          <a:lstStyle/>
          <a:p>
            <a:r>
              <a:rPr lang="en-GB" sz="3600" dirty="0"/>
              <a:t>ICES advice: components</a:t>
            </a:r>
            <a:endParaRPr lang="en-DK" sz="3600" dirty="0"/>
          </a:p>
        </p:txBody>
      </p:sp>
    </p:spTree>
    <p:extLst>
      <p:ext uri="{BB962C8B-B14F-4D97-AF65-F5344CB8AC3E}">
        <p14:creationId xmlns:p14="http://schemas.microsoft.com/office/powerpoint/2010/main" val="348091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7F5A09-A6C9-5FA6-4190-3C9FF95C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Interactive html (Bay of Biscay and the Iberian Coast)</a:t>
            </a:r>
            <a:endParaRPr lang="en-DK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F9F49-9EE0-4A3C-1BFA-3D48A5E0B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665838"/>
            <a:ext cx="10388895" cy="370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5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D58468-BE2E-FBB2-F22E-480034C3D382}"/>
              </a:ext>
            </a:extLst>
          </p:cNvPr>
          <p:cNvSpPr txBox="1"/>
          <p:nvPr/>
        </p:nvSpPr>
        <p:spPr>
          <a:xfrm>
            <a:off x="647700" y="1424066"/>
            <a:ext cx="105477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070C0"/>
                </a:solidFill>
              </a:rPr>
              <a:t>Mobile bottom-contacting gears (MBCG):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mobile gears that contact the seabed during deployment, including bottom otter trawls, bottom seines, dredges, and beam trawls.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070C0"/>
                </a:solidFill>
              </a:rPr>
              <a:t>C-square: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A grid cell of dimensions 0.05° latitude × 0.05° longitude (extent varies from 25 km</a:t>
            </a:r>
            <a:r>
              <a:rPr lang="en-GB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at 36°N to less than 13 km</a:t>
            </a:r>
            <a:r>
              <a:rPr lang="en-GB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at 66°N).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070C0"/>
                </a:solidFill>
              </a:rPr>
              <a:t>Swept-area ratio (SAR):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the sum of the area swept by a defined set of MBCG in one c-square in one year, divided by the extent of the c-square. </a:t>
            </a:r>
          </a:p>
          <a:p>
            <a:pPr>
              <a:spcAft>
                <a:spcPts val="600"/>
              </a:spcAft>
            </a:pPr>
            <a:r>
              <a:rPr lang="en-GB" sz="2400" dirty="0" err="1">
                <a:solidFill>
                  <a:srgbClr val="0070C0"/>
                </a:solidFill>
              </a:rPr>
              <a:t>Métier</a:t>
            </a:r>
            <a:r>
              <a:rPr lang="en-GB" sz="2400" dirty="0">
                <a:solidFill>
                  <a:srgbClr val="0070C0"/>
                </a:solidFill>
              </a:rPr>
              <a:t>: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Defined by MBCG fishing gear and target species group.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070C0"/>
                </a:solidFill>
              </a:rPr>
              <a:t>Core fishing ground: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the smallest area yielding 90% of landings value, evaluated annually at the c-square scale (for a defined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métier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and area).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625CEF24-222F-6DCE-5D08-02B776FF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27037"/>
            <a:ext cx="9343323" cy="1063625"/>
          </a:xfrm>
        </p:spPr>
        <p:txBody>
          <a:bodyPr>
            <a:normAutofit/>
          </a:bodyPr>
          <a:lstStyle/>
          <a:p>
            <a:r>
              <a:rPr lang="en-GB" sz="3600" dirty="0"/>
              <a:t>ICES advice: key definitions</a:t>
            </a:r>
            <a:endParaRPr lang="en-DK" sz="3600" dirty="0"/>
          </a:p>
        </p:txBody>
      </p:sp>
    </p:spTree>
    <p:extLst>
      <p:ext uri="{BB962C8B-B14F-4D97-AF65-F5344CB8AC3E}">
        <p14:creationId xmlns:p14="http://schemas.microsoft.com/office/powerpoint/2010/main" val="40807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969F2E2D-D0BB-F26A-77ED-386F6276C5DA}"/>
              </a:ext>
            </a:extLst>
          </p:cNvPr>
          <p:cNvSpPr txBox="1">
            <a:spLocks/>
          </p:cNvSpPr>
          <p:nvPr/>
        </p:nvSpPr>
        <p:spPr>
          <a:xfrm>
            <a:off x="800100" y="579437"/>
            <a:ext cx="9343323" cy="1063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65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/>
              <a:t>Elements of the advice</a:t>
            </a:r>
            <a:endParaRPr lang="en-DK" sz="36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517DD7-66CD-75FB-3590-A8EB5217105E}"/>
              </a:ext>
            </a:extLst>
          </p:cNvPr>
          <p:cNvGrpSpPr/>
          <p:nvPr/>
        </p:nvGrpSpPr>
        <p:grpSpPr>
          <a:xfrm>
            <a:off x="2438198" y="3784586"/>
            <a:ext cx="2442411" cy="1287378"/>
            <a:chOff x="1503947" y="2133602"/>
            <a:chExt cx="2442411" cy="128737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DDFCA48-BA6E-DC0C-02E7-821CEA57B9A4}"/>
                </a:ext>
              </a:extLst>
            </p:cNvPr>
            <p:cNvSpPr/>
            <p:nvPr/>
          </p:nvSpPr>
          <p:spPr>
            <a:xfrm>
              <a:off x="1503947" y="2133602"/>
              <a:ext cx="2442411" cy="128737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2000" dirty="0" err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C215D2-89F8-591F-8F16-25A359ABCD01}"/>
                </a:ext>
              </a:extLst>
            </p:cNvPr>
            <p:cNvSpPr txBox="1"/>
            <p:nvPr/>
          </p:nvSpPr>
          <p:spPr>
            <a:xfrm>
              <a:off x="1620904" y="2193758"/>
              <a:ext cx="2208496" cy="43313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accent1"/>
                  </a:solidFill>
                  <a:latin typeface="+mn-lt"/>
                </a:rPr>
                <a:t>Pressure</a:t>
              </a:r>
              <a:endParaRPr lang="en-DK" sz="2000" b="1" dirty="0" err="1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C1DDBB-A533-7324-8982-74769180B640}"/>
                </a:ext>
              </a:extLst>
            </p:cNvPr>
            <p:cNvSpPr txBox="1"/>
            <p:nvPr/>
          </p:nvSpPr>
          <p:spPr>
            <a:xfrm>
              <a:off x="1792705" y="2530643"/>
              <a:ext cx="1852864" cy="89033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  <a:latin typeface="+mn-lt"/>
                </a:rPr>
                <a:t>From VMS data linked to </a:t>
              </a:r>
              <a:r>
                <a:rPr lang="en-GB" sz="1600" dirty="0" err="1">
                  <a:solidFill>
                    <a:schemeClr val="accent1"/>
                  </a:solidFill>
                  <a:latin typeface="+mn-lt"/>
                </a:rPr>
                <a:t>métiers</a:t>
              </a:r>
              <a:r>
                <a:rPr lang="en-GB" sz="1600" dirty="0">
                  <a:solidFill>
                    <a:schemeClr val="accent1"/>
                  </a:solidFill>
                  <a:latin typeface="+mn-lt"/>
                </a:rPr>
                <a:t> and gear dimensions</a:t>
              </a:r>
              <a:endParaRPr lang="en-DK" sz="1600" dirty="0" err="1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308DA3-3083-F795-3205-56CBD9CC9C31}"/>
              </a:ext>
            </a:extLst>
          </p:cNvPr>
          <p:cNvGrpSpPr/>
          <p:nvPr/>
        </p:nvGrpSpPr>
        <p:grpSpPr>
          <a:xfrm>
            <a:off x="4978566" y="3788597"/>
            <a:ext cx="3238199" cy="1287378"/>
            <a:chOff x="4044315" y="2137613"/>
            <a:chExt cx="3238199" cy="128737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AA86EB2-B9D6-7383-21E5-0DC6C2D79016}"/>
                </a:ext>
              </a:extLst>
            </p:cNvPr>
            <p:cNvSpPr/>
            <p:nvPr/>
          </p:nvSpPr>
          <p:spPr>
            <a:xfrm>
              <a:off x="4840103" y="2137613"/>
              <a:ext cx="2442411" cy="128737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2000" dirty="0" err="1"/>
            </a:p>
          </p:txBody>
        </p:sp>
        <p:sp>
          <p:nvSpPr>
            <p:cNvPr id="10" name="Plus Sign 9">
              <a:extLst>
                <a:ext uri="{FF2B5EF4-FFF2-40B4-BE49-F238E27FC236}">
                  <a16:creationId xmlns:a16="http://schemas.microsoft.com/office/drawing/2014/main" id="{97D60869-26C7-EF34-AB88-46F30EE4D62B}"/>
                </a:ext>
              </a:extLst>
            </p:cNvPr>
            <p:cNvSpPr/>
            <p:nvPr/>
          </p:nvSpPr>
          <p:spPr>
            <a:xfrm>
              <a:off x="4044315" y="2446422"/>
              <a:ext cx="697831" cy="661737"/>
            </a:xfrm>
            <a:prstGeom prst="mathPlus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2000" dirty="0" err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EBAA6F-AE74-514B-B96A-441AC54ECACB}"/>
                </a:ext>
              </a:extLst>
            </p:cNvPr>
            <p:cNvSpPr txBox="1"/>
            <p:nvPr/>
          </p:nvSpPr>
          <p:spPr>
            <a:xfrm>
              <a:off x="4957060" y="2199772"/>
              <a:ext cx="2208496" cy="43313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accent1"/>
                  </a:solidFill>
                  <a:latin typeface="+mn-lt"/>
                </a:rPr>
                <a:t>Sensitivity</a:t>
              </a:r>
              <a:endParaRPr lang="en-DK" sz="2000" b="1" dirty="0" err="1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B6FC5D-D741-5C89-5C08-F6B670FFCF2C}"/>
                </a:ext>
              </a:extLst>
            </p:cNvPr>
            <p:cNvSpPr txBox="1"/>
            <p:nvPr/>
          </p:nvSpPr>
          <p:spPr>
            <a:xfrm>
              <a:off x="4895850" y="2534654"/>
              <a:ext cx="2358190" cy="89033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  <a:latin typeface="+mn-lt"/>
                </a:rPr>
                <a:t>From rates of recovery of seabed fauna, estimated from longevities</a:t>
              </a:r>
              <a:endParaRPr lang="en-DK" sz="1600" dirty="0" err="1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E2B546-5692-DBA5-1E98-4577F0003ED3}"/>
              </a:ext>
            </a:extLst>
          </p:cNvPr>
          <p:cNvGrpSpPr/>
          <p:nvPr/>
        </p:nvGrpSpPr>
        <p:grpSpPr>
          <a:xfrm>
            <a:off x="8472737" y="3788597"/>
            <a:ext cx="3107457" cy="1291387"/>
            <a:chOff x="7538486" y="2137613"/>
            <a:chExt cx="3107457" cy="129138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22D6730-847B-7825-0EEA-966AB3FAE913}"/>
                </a:ext>
              </a:extLst>
            </p:cNvPr>
            <p:cNvSpPr/>
            <p:nvPr/>
          </p:nvSpPr>
          <p:spPr>
            <a:xfrm>
              <a:off x="8203532" y="2137613"/>
              <a:ext cx="2442411" cy="128737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2000" dirty="0" err="1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A4ACBC0-6A78-A1B8-0712-CB3A3E6366D9}"/>
                </a:ext>
              </a:extLst>
            </p:cNvPr>
            <p:cNvSpPr/>
            <p:nvPr/>
          </p:nvSpPr>
          <p:spPr>
            <a:xfrm>
              <a:off x="7538486" y="2626895"/>
              <a:ext cx="409074" cy="300789"/>
            </a:xfrm>
            <a:prstGeom prst="rightArrow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2000" dirty="0" err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1DFCC5-031F-588E-F4E2-0A9A6E982AE4}"/>
                </a:ext>
              </a:extLst>
            </p:cNvPr>
            <p:cNvSpPr txBox="1"/>
            <p:nvPr/>
          </p:nvSpPr>
          <p:spPr>
            <a:xfrm>
              <a:off x="8320489" y="2199772"/>
              <a:ext cx="2208496" cy="43313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accent1"/>
                  </a:solidFill>
                  <a:latin typeface="+mn-lt"/>
                </a:rPr>
                <a:t>Impact</a:t>
              </a:r>
              <a:endParaRPr lang="en-DK" sz="2000" b="1" dirty="0" err="1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8F5DE7-788D-CFDD-6927-12744667F10F}"/>
                </a:ext>
              </a:extLst>
            </p:cNvPr>
            <p:cNvSpPr txBox="1"/>
            <p:nvPr/>
          </p:nvSpPr>
          <p:spPr>
            <a:xfrm>
              <a:off x="8320489" y="2538663"/>
              <a:ext cx="2208496" cy="89033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  <a:latin typeface="+mn-lt"/>
                </a:rPr>
                <a:t>From the balance between depletion and recovery, from PD models</a:t>
              </a:r>
              <a:endParaRPr lang="en-DK" sz="1600" dirty="0" err="1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93EF62-D649-3815-456F-343BD671B37D}"/>
              </a:ext>
            </a:extLst>
          </p:cNvPr>
          <p:cNvGrpSpPr/>
          <p:nvPr/>
        </p:nvGrpSpPr>
        <p:grpSpPr>
          <a:xfrm>
            <a:off x="2438197" y="2154223"/>
            <a:ext cx="2442411" cy="768015"/>
            <a:chOff x="1503947" y="2133602"/>
            <a:chExt cx="2442411" cy="128737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51FE074-E2CB-8E49-A069-E004462FD4EB}"/>
                </a:ext>
              </a:extLst>
            </p:cNvPr>
            <p:cNvSpPr/>
            <p:nvPr/>
          </p:nvSpPr>
          <p:spPr>
            <a:xfrm>
              <a:off x="1503947" y="2133602"/>
              <a:ext cx="2442411" cy="128737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2000" dirty="0" err="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60D041-C3FF-12E3-D3A8-A363BEA51A8F}"/>
                </a:ext>
              </a:extLst>
            </p:cNvPr>
            <p:cNvSpPr txBox="1"/>
            <p:nvPr/>
          </p:nvSpPr>
          <p:spPr>
            <a:xfrm>
              <a:off x="1620904" y="2516506"/>
              <a:ext cx="2208496" cy="43313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accent1"/>
                  </a:solidFill>
                </a:rPr>
                <a:t>VMS records</a:t>
              </a:r>
              <a:endParaRPr lang="en-DK" sz="2000" b="1" dirty="0" err="1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DA3859-DD6E-0505-B652-3E291CB94BE9}"/>
              </a:ext>
            </a:extLst>
          </p:cNvPr>
          <p:cNvGrpSpPr/>
          <p:nvPr/>
        </p:nvGrpSpPr>
        <p:grpSpPr>
          <a:xfrm>
            <a:off x="4978565" y="2194329"/>
            <a:ext cx="3209726" cy="727909"/>
            <a:chOff x="4044313" y="4233447"/>
            <a:chExt cx="3209726" cy="72790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1C0C631-7AD2-BEE9-8AAA-5724E92B7C01}"/>
                </a:ext>
              </a:extLst>
            </p:cNvPr>
            <p:cNvGrpSpPr/>
            <p:nvPr/>
          </p:nvGrpSpPr>
          <p:grpSpPr>
            <a:xfrm>
              <a:off x="4811628" y="4233447"/>
              <a:ext cx="2442411" cy="727909"/>
              <a:chOff x="4840103" y="2137613"/>
              <a:chExt cx="2442411" cy="1287378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62BDCB43-1C91-4F41-889F-61BCF1A9BC03}"/>
                  </a:ext>
                </a:extLst>
              </p:cNvPr>
              <p:cNvSpPr/>
              <p:nvPr/>
            </p:nvSpPr>
            <p:spPr>
              <a:xfrm>
                <a:off x="4840103" y="2137613"/>
                <a:ext cx="2442411" cy="1287378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7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sz="2000" dirty="0" err="1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C21C8D-23E6-735F-EF76-A393EF57E2D6}"/>
                  </a:ext>
                </a:extLst>
              </p:cNvPr>
              <p:cNvSpPr txBox="1"/>
              <p:nvPr/>
            </p:nvSpPr>
            <p:spPr>
              <a:xfrm>
                <a:off x="4957060" y="2199772"/>
                <a:ext cx="2208496" cy="43313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/>
              <a:p>
                <a:pPr algn="ctr"/>
                <a:endParaRPr lang="en-DK" sz="2000" b="1" dirty="0" err="1">
                  <a:solidFill>
                    <a:schemeClr val="accent1"/>
                  </a:solidFill>
                  <a:latin typeface="+mn-lt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AB1709-C497-CA16-1C8C-D02AB9B998E5}"/>
                </a:ext>
              </a:extLst>
            </p:cNvPr>
            <p:cNvSpPr txBox="1"/>
            <p:nvPr/>
          </p:nvSpPr>
          <p:spPr>
            <a:xfrm>
              <a:off x="4928585" y="4421771"/>
              <a:ext cx="2208496" cy="43313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accent1"/>
                  </a:solidFill>
                </a:rPr>
                <a:t>Logbook data</a:t>
              </a:r>
              <a:endParaRPr lang="en-DK" sz="2000" b="1" dirty="0" err="1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37" name="Plus Sign 36">
              <a:extLst>
                <a:ext uri="{FF2B5EF4-FFF2-40B4-BE49-F238E27FC236}">
                  <a16:creationId xmlns:a16="http://schemas.microsoft.com/office/drawing/2014/main" id="{22D969D8-564B-4E0B-072C-7D962A3642E0}"/>
                </a:ext>
              </a:extLst>
            </p:cNvPr>
            <p:cNvSpPr/>
            <p:nvPr/>
          </p:nvSpPr>
          <p:spPr>
            <a:xfrm>
              <a:off x="4044313" y="4249489"/>
              <a:ext cx="697831" cy="661737"/>
            </a:xfrm>
            <a:prstGeom prst="mathPlus">
              <a:avLst/>
            </a:prstGeom>
            <a:solidFill>
              <a:srgbClr val="007C6B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2000" dirty="0" err="1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B042C38-DD1E-5803-8761-B941ECE4514F}"/>
              </a:ext>
            </a:extLst>
          </p:cNvPr>
          <p:cNvGrpSpPr/>
          <p:nvPr/>
        </p:nvGrpSpPr>
        <p:grpSpPr>
          <a:xfrm>
            <a:off x="8472737" y="2194329"/>
            <a:ext cx="3107457" cy="727909"/>
            <a:chOff x="7538485" y="4233447"/>
            <a:chExt cx="3107457" cy="72790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45BE5F5-2C8E-29B2-0800-8AC4EAA8141A}"/>
                </a:ext>
              </a:extLst>
            </p:cNvPr>
            <p:cNvGrpSpPr/>
            <p:nvPr/>
          </p:nvGrpSpPr>
          <p:grpSpPr>
            <a:xfrm>
              <a:off x="8203531" y="4233447"/>
              <a:ext cx="2442411" cy="727909"/>
              <a:chOff x="8203532" y="2137613"/>
              <a:chExt cx="2442411" cy="1287378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98E04AC-5856-5491-CA46-6BB734D9CDF0}"/>
                  </a:ext>
                </a:extLst>
              </p:cNvPr>
              <p:cNvSpPr/>
              <p:nvPr/>
            </p:nvSpPr>
            <p:spPr>
              <a:xfrm>
                <a:off x="8203532" y="2137613"/>
                <a:ext cx="2442411" cy="1287378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7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sz="2000" dirty="0" err="1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E0801A-0224-AEAB-FB62-FC172BFE1191}"/>
                  </a:ext>
                </a:extLst>
              </p:cNvPr>
              <p:cNvSpPr txBox="1"/>
              <p:nvPr/>
            </p:nvSpPr>
            <p:spPr>
              <a:xfrm>
                <a:off x="8320489" y="2199772"/>
                <a:ext cx="2208496" cy="43313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/>
              <a:p>
                <a:pPr algn="ctr"/>
                <a:r>
                  <a:rPr lang="en-GB" sz="2000" b="1" dirty="0">
                    <a:solidFill>
                      <a:schemeClr val="accent1"/>
                    </a:solidFill>
                  </a:rPr>
                  <a:t>Landings weight </a:t>
                </a:r>
              </a:p>
              <a:p>
                <a:pPr algn="ctr"/>
                <a:r>
                  <a:rPr lang="en-GB" sz="2000" b="1" dirty="0">
                    <a:solidFill>
                      <a:schemeClr val="accent1"/>
                    </a:solidFill>
                  </a:rPr>
                  <a:t>and value</a:t>
                </a:r>
                <a:endParaRPr lang="en-DK" sz="2000" b="1" dirty="0" err="1">
                  <a:solidFill>
                    <a:schemeClr val="accent1"/>
                  </a:solidFill>
                  <a:latin typeface="+mn-lt"/>
                </a:endParaRPr>
              </a:p>
            </p:txBody>
          </p:sp>
        </p:grp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675BEE7B-DBAF-DFDB-4F61-D89400C41C42}"/>
                </a:ext>
              </a:extLst>
            </p:cNvPr>
            <p:cNvSpPr/>
            <p:nvPr/>
          </p:nvSpPr>
          <p:spPr>
            <a:xfrm>
              <a:off x="7538485" y="4447006"/>
              <a:ext cx="409074" cy="300789"/>
            </a:xfrm>
            <a:prstGeom prst="rightArrow">
              <a:avLst/>
            </a:prstGeom>
            <a:solidFill>
              <a:srgbClr val="007C6B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2000" dirty="0" err="1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8792C33-F7C5-CE08-6299-F7889495FA95}"/>
              </a:ext>
            </a:extLst>
          </p:cNvPr>
          <p:cNvSpPr txBox="1"/>
          <p:nvPr/>
        </p:nvSpPr>
        <p:spPr>
          <a:xfrm>
            <a:off x="292117" y="3788597"/>
            <a:ext cx="1513821" cy="106362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l"/>
            <a:endParaRPr lang="en-DK" sz="2000" dirty="0" err="1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9E81E-071D-D1E6-D8EF-260C1BB55720}"/>
              </a:ext>
            </a:extLst>
          </p:cNvPr>
          <p:cNvGrpSpPr/>
          <p:nvPr/>
        </p:nvGrpSpPr>
        <p:grpSpPr>
          <a:xfrm>
            <a:off x="245237" y="2006417"/>
            <a:ext cx="2053946" cy="2953668"/>
            <a:chOff x="245237" y="2185319"/>
            <a:chExt cx="2053946" cy="295366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151200C-7849-EFE4-6A62-F71EA5629DA4}"/>
                </a:ext>
              </a:extLst>
            </p:cNvPr>
            <p:cNvSpPr txBox="1"/>
            <p:nvPr/>
          </p:nvSpPr>
          <p:spPr>
            <a:xfrm>
              <a:off x="278331" y="4075362"/>
              <a:ext cx="2020852" cy="10636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 algn="ctr"/>
              <a:r>
                <a:rPr lang="en-GB" sz="2800" b="1" dirty="0">
                  <a:solidFill>
                    <a:schemeClr val="accent1">
                      <a:lumMod val="50000"/>
                      <a:lumOff val="50000"/>
                    </a:schemeClr>
                  </a:solidFill>
                </a:rPr>
                <a:t>F</a:t>
              </a:r>
              <a:r>
                <a:rPr lang="en-GB" sz="2800" b="1" dirty="0">
                  <a:solidFill>
                    <a:schemeClr val="accent1">
                      <a:lumMod val="50000"/>
                      <a:lumOff val="50000"/>
                    </a:schemeClr>
                  </a:solidFill>
                  <a:latin typeface="+mn-lt"/>
                </a:rPr>
                <a:t>ishing impacts</a:t>
              </a:r>
              <a:endParaRPr lang="en-DK" sz="2800" b="1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46F95E-0419-3B0F-A90C-E4A2F2715614}"/>
                </a:ext>
              </a:extLst>
            </p:cNvPr>
            <p:cNvSpPr txBox="1"/>
            <p:nvPr/>
          </p:nvSpPr>
          <p:spPr>
            <a:xfrm>
              <a:off x="245237" y="2185319"/>
              <a:ext cx="2020852" cy="10636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pPr algn="ctr"/>
              <a:r>
                <a:rPr lang="en-GB" sz="2800" b="1" dirty="0">
                  <a:solidFill>
                    <a:srgbClr val="007C6B"/>
                  </a:solidFill>
                  <a:latin typeface="+mn-lt"/>
                </a:rPr>
                <a:t>Fisheries yields and value</a:t>
              </a:r>
              <a:endParaRPr lang="en-DK" sz="2800" b="1" dirty="0" err="1">
                <a:solidFill>
                  <a:srgbClr val="007C6B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CES">
  <a:themeElements>
    <a:clrScheme name="ICE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265A"/>
      </a:accent1>
      <a:accent2>
        <a:srgbClr val="EE522C"/>
      </a:accent2>
      <a:accent3>
        <a:srgbClr val="00A695"/>
      </a:accent3>
      <a:accent4>
        <a:srgbClr val="73A9B9"/>
      </a:accent4>
      <a:accent5>
        <a:srgbClr val="B2CCC4"/>
      </a:accent5>
      <a:accent6>
        <a:srgbClr val="3FB8F3"/>
      </a:accent6>
      <a:hlink>
        <a:srgbClr val="0563C1"/>
      </a:hlink>
      <a:folHlink>
        <a:srgbClr val="954F72"/>
      </a:folHlink>
    </a:clrScheme>
    <a:fontScheme name="IC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 anchor="t">
        <a:noAutofit/>
      </a:bodyPr>
      <a:lstStyle>
        <a:defPPr algn="l">
          <a:defRPr sz="2000" dirty="0" err="1" smtClean="0">
            <a:solidFill>
              <a:schemeClr val="accent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ES PowerPoint template 2019.potx" id="{99CCCA7B-DE68-4775-8F94-B3476DC62353}" vid="{A5A189A5-AA53-4CB3-87F7-2080A9D18F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4640EDD996A459F292C2773815973" ma:contentTypeVersion="1" ma:contentTypeDescription="Create a new document." ma:contentTypeScope="" ma:versionID="c8f82c44404cdc670a170f2c49f9ba02">
  <xsd:schema xmlns:xsd="http://www.w3.org/2001/XMLSchema" xmlns:xs="http://www.w3.org/2001/XMLSchema" xmlns:p="http://schemas.microsoft.com/office/2006/metadata/properties" xmlns:ns2="4d5313c0-c1e6-4122-afa9-da1ccdba405d" xmlns:ns3="362c980f-4e38-4cca-bd06-5104ee5993c5" targetNamespace="http://schemas.microsoft.com/office/2006/metadata/properties" ma:root="true" ma:fieldsID="d8a25bb44b51868f59a5f3bb51e641ec" ns2:_="" ns3:_="">
    <xsd:import namespace="4d5313c0-c1e6-4122-afa9-da1ccdba405d"/>
    <xsd:import namespace="362c980f-4e38-4cca-bd06-5104ee5993c5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313c0-c1e6-4122-afa9-da1ccdba405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readOnly="false" ma:fieldId="{23f27201-bee3-471e-b2e7-b64fd8b7ca38}" ma:taxonomyMulti="true" ma:sspId="d535ea34-4ec8-4f57-b85b-d8a79460f02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b2cc2698-5fc4-4ff6-b1d3-64e75efa1efc}" ma:internalName="TaxCatchAll" ma:readOnly="false" ma:showField="CatchAllData" ma:web="4d5313c0-c1e6-4122-afa9-da1ccdba40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b2cc2698-5fc4-4ff6-b1d3-64e75efa1efc}" ma:internalName="TaxCatchAllLabel" ma:readOnly="false" ma:showField="CatchAllDataLabel" ma:web="4d5313c0-c1e6-4122-afa9-da1ccdba40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c980f-4e38-4cca-bd06-5104ee5993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5313c0-c1e6-4122-afa9-da1ccdba405d"/>
    <TaxCatchAllLabel xmlns="4d5313c0-c1e6-4122-afa9-da1ccdba405d"/>
    <TaxKeywordTaxHTField xmlns="4d5313c0-c1e6-4122-afa9-da1ccdba405d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43D046-BE57-4379-84A4-A48A431174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5313c0-c1e6-4122-afa9-da1ccdba405d"/>
    <ds:schemaRef ds:uri="362c980f-4e38-4cca-bd06-5104ee5993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42EA51-3B43-4427-8747-1D2E2C951A66}">
  <ds:schemaRefs>
    <ds:schemaRef ds:uri="http://schemas.microsoft.com/office/2006/metadata/properties"/>
    <ds:schemaRef ds:uri="http://schemas.microsoft.com/office/infopath/2007/PartnerControls"/>
    <ds:schemaRef ds:uri="4d5313c0-c1e6-4122-afa9-da1ccdba405d"/>
  </ds:schemaRefs>
</ds:datastoreItem>
</file>

<file path=customXml/itemProps3.xml><?xml version="1.0" encoding="utf-8"?>
<ds:datastoreItem xmlns:ds="http://schemas.openxmlformats.org/officeDocument/2006/customXml" ds:itemID="{84A06FF5-0691-45F5-8BE3-EB4D18B503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809</Words>
  <Application>Microsoft Macintosh PowerPoint</Application>
  <PresentationFormat>Grand écran</PresentationFormat>
  <Paragraphs>108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Segoe UI Semilight</vt:lpstr>
      <vt:lpstr>ICES</vt:lpstr>
      <vt:lpstr>Présentation PowerPoint</vt:lpstr>
      <vt:lpstr>DGENV request (summarised)</vt:lpstr>
      <vt:lpstr>ICES advice: overview</vt:lpstr>
      <vt:lpstr>Addressing the request </vt:lpstr>
      <vt:lpstr>Knowledge synthesis</vt:lpstr>
      <vt:lpstr>ICES advice: components</vt:lpstr>
      <vt:lpstr>Interactive html (Bay of Biscay and the Iberian Coast)</vt:lpstr>
      <vt:lpstr>ICES advice: key definitions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Estimated percentage reductions in landings value when realising a minimum percentage unfished extent of all MSFD Broad Habitat types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Benchmarks and reviews   MIACO January 2023 Doc 07</dc:title>
  <dc:creator>Joanne Morgan</dc:creator>
  <cp:keywords/>
  <cp:lastModifiedBy>Microsoft Office User</cp:lastModifiedBy>
  <cp:revision>256</cp:revision>
  <dcterms:created xsi:type="dcterms:W3CDTF">2022-12-21T18:10:51Z</dcterms:created>
  <dcterms:modified xsi:type="dcterms:W3CDTF">2024-07-11T14:04:25Z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0x0101006124640EDD996A459F292C2773815973</vt:lpwstr>
  </property>
  <property fmtid="{D5CDD505-2E9C-101B-9397-08002B2CF9AE}" pid="3" name="TaxKeyword">
    <vt:lpwstr/>
  </property>
</Properties>
</file>