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8"/>
  </p:notesMasterIdLst>
  <p:handoutMasterIdLst>
    <p:handoutMasterId r:id="rId69"/>
  </p:handoutMasterIdLst>
  <p:sldIdLst>
    <p:sldId id="697" r:id="rId5"/>
    <p:sldId id="925" r:id="rId6"/>
    <p:sldId id="670" r:id="rId7"/>
    <p:sldId id="677" r:id="rId8"/>
    <p:sldId id="961" r:id="rId9"/>
    <p:sldId id="962" r:id="rId10"/>
    <p:sldId id="963" r:id="rId11"/>
    <p:sldId id="944" r:id="rId12"/>
    <p:sldId id="946" r:id="rId13"/>
    <p:sldId id="947" r:id="rId14"/>
    <p:sldId id="945" r:id="rId15"/>
    <p:sldId id="923" r:id="rId16"/>
    <p:sldId id="721" r:id="rId17"/>
    <p:sldId id="722" r:id="rId18"/>
    <p:sldId id="759" r:id="rId19"/>
    <p:sldId id="760" r:id="rId20"/>
    <p:sldId id="761" r:id="rId21"/>
    <p:sldId id="762" r:id="rId22"/>
    <p:sldId id="763" r:id="rId23"/>
    <p:sldId id="733" r:id="rId24"/>
    <p:sldId id="678" r:id="rId25"/>
    <p:sldId id="526" r:id="rId26"/>
    <p:sldId id="768" r:id="rId27"/>
    <p:sldId id="727" r:id="rId28"/>
    <p:sldId id="491" r:id="rId29"/>
    <p:sldId id="708" r:id="rId30"/>
    <p:sldId id="937" r:id="rId31"/>
    <p:sldId id="489" r:id="rId32"/>
    <p:sldId id="730" r:id="rId33"/>
    <p:sldId id="731" r:id="rId34"/>
    <p:sldId id="732" r:id="rId35"/>
    <p:sldId id="938" r:id="rId36"/>
    <p:sldId id="948" r:id="rId37"/>
    <p:sldId id="949" r:id="rId38"/>
    <p:sldId id="951" r:id="rId39"/>
    <p:sldId id="953" r:id="rId40"/>
    <p:sldId id="957" r:id="rId41"/>
    <p:sldId id="958" r:id="rId42"/>
    <p:sldId id="734" r:id="rId43"/>
    <p:sldId id="735" r:id="rId44"/>
    <p:sldId id="736" r:id="rId45"/>
    <p:sldId id="959" r:id="rId46"/>
    <p:sldId id="737" r:id="rId47"/>
    <p:sldId id="738" r:id="rId48"/>
    <p:sldId id="960" r:id="rId49"/>
    <p:sldId id="739" r:id="rId50"/>
    <p:sldId id="740" r:id="rId51"/>
    <p:sldId id="741" r:id="rId52"/>
    <p:sldId id="742" r:id="rId53"/>
    <p:sldId id="743" r:id="rId54"/>
    <p:sldId id="744" r:id="rId55"/>
    <p:sldId id="745" r:id="rId56"/>
    <p:sldId id="747" r:id="rId57"/>
    <p:sldId id="749" r:id="rId58"/>
    <p:sldId id="764" r:id="rId59"/>
    <p:sldId id="766" r:id="rId60"/>
    <p:sldId id="752" r:id="rId61"/>
    <p:sldId id="753" r:id="rId62"/>
    <p:sldId id="754" r:id="rId63"/>
    <p:sldId id="755" r:id="rId64"/>
    <p:sldId id="767" r:id="rId65"/>
    <p:sldId id="580" r:id="rId66"/>
    <p:sldId id="943" r:id="rId67"/>
  </p:sldIdLst>
  <p:sldSz cx="12192000" cy="6858000"/>
  <p:notesSz cx="7010400" cy="92964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E2EAE2F3-D374-4D79-B001-C58A05218E54}">
          <p14:sldIdLst>
            <p14:sldId id="697"/>
            <p14:sldId id="925"/>
            <p14:sldId id="670"/>
            <p14:sldId id="677"/>
            <p14:sldId id="961"/>
            <p14:sldId id="962"/>
            <p14:sldId id="963"/>
            <p14:sldId id="944"/>
            <p14:sldId id="946"/>
            <p14:sldId id="947"/>
            <p14:sldId id="945"/>
            <p14:sldId id="923"/>
            <p14:sldId id="721"/>
            <p14:sldId id="722"/>
            <p14:sldId id="759"/>
            <p14:sldId id="760"/>
            <p14:sldId id="761"/>
            <p14:sldId id="762"/>
            <p14:sldId id="763"/>
            <p14:sldId id="733"/>
            <p14:sldId id="678"/>
            <p14:sldId id="526"/>
            <p14:sldId id="768"/>
            <p14:sldId id="727"/>
            <p14:sldId id="491"/>
            <p14:sldId id="708"/>
            <p14:sldId id="937"/>
            <p14:sldId id="489"/>
            <p14:sldId id="730"/>
            <p14:sldId id="731"/>
            <p14:sldId id="732"/>
            <p14:sldId id="938"/>
            <p14:sldId id="948"/>
            <p14:sldId id="949"/>
            <p14:sldId id="951"/>
            <p14:sldId id="953"/>
            <p14:sldId id="957"/>
            <p14:sldId id="958"/>
            <p14:sldId id="734"/>
            <p14:sldId id="735"/>
            <p14:sldId id="736"/>
            <p14:sldId id="959"/>
            <p14:sldId id="737"/>
            <p14:sldId id="738"/>
            <p14:sldId id="960"/>
            <p14:sldId id="739"/>
            <p14:sldId id="740"/>
            <p14:sldId id="741"/>
            <p14:sldId id="742"/>
            <p14:sldId id="743"/>
            <p14:sldId id="744"/>
            <p14:sldId id="745"/>
            <p14:sldId id="747"/>
            <p14:sldId id="749"/>
            <p14:sldId id="764"/>
            <p14:sldId id="766"/>
            <p14:sldId id="752"/>
            <p14:sldId id="753"/>
            <p14:sldId id="754"/>
            <p14:sldId id="755"/>
            <p14:sldId id="767"/>
            <p14:sldId id="580"/>
            <p14:sldId id="943"/>
          </p14:sldIdLst>
        </p14:section>
      </p14:sectionLst>
    </p:ext>
    <p:ext uri="{EFAFB233-063F-42B5-8137-9DF3F51BA10A}">
      <p15:sldGuideLst xmlns:p15="http://schemas.microsoft.com/office/powerpoint/2012/main">
        <p15:guide id="1" orient="horz" pos="2160">
          <p15:clr>
            <a:srgbClr val="A4A3A4"/>
          </p15:clr>
        </p15:guide>
        <p15:guide id="2" pos="422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3D10"/>
    <a:srgbClr val="E3690D"/>
    <a:srgbClr val="00265A"/>
    <a:srgbClr val="E07D10"/>
    <a:srgbClr val="E0A010"/>
    <a:srgbClr val="FFFF99"/>
    <a:srgbClr val="E76809"/>
    <a:srgbClr val="66FFFF"/>
    <a:srgbClr val="E5BB0B"/>
    <a:srgbClr val="C271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8" autoAdjust="0"/>
    <p:restoredTop sz="96405" autoAdjust="0"/>
  </p:normalViewPr>
  <p:slideViewPr>
    <p:cSldViewPr snapToGrid="0">
      <p:cViewPr varScale="1">
        <p:scale>
          <a:sx n="64" d="100"/>
          <a:sy n="64" d="100"/>
        </p:scale>
        <p:origin x="771" y="75"/>
      </p:cViewPr>
      <p:guideLst>
        <p:guide orient="horz" pos="2160"/>
        <p:guide pos="4226"/>
      </p:guideLst>
    </p:cSldViewPr>
  </p:slideViewPr>
  <p:outlineViewPr>
    <p:cViewPr>
      <p:scale>
        <a:sx n="33" d="100"/>
        <a:sy n="33" d="100"/>
      </p:scale>
      <p:origin x="0" y="-357"/>
    </p:cViewPr>
  </p:outlineViewPr>
  <p:notesTextViewPr>
    <p:cViewPr>
      <p:scale>
        <a:sx n="33" d="100"/>
        <a:sy n="33" d="100"/>
      </p:scale>
      <p:origin x="0" y="0"/>
    </p:cViewPr>
  </p:notesTextViewPr>
  <p:sorterViewPr>
    <p:cViewPr varScale="1">
      <p:scale>
        <a:sx n="100" d="100"/>
        <a:sy n="100" d="100"/>
      </p:scale>
      <p:origin x="0" y="-4212"/>
    </p:cViewPr>
  </p:sorterViewPr>
  <p:notesViewPr>
    <p:cSldViewPr snapToGrid="0">
      <p:cViewPr>
        <p:scale>
          <a:sx n="100" d="100"/>
          <a:sy n="100" d="100"/>
        </p:scale>
        <p:origin x="1581" y="-1485"/>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da-DK"/>
          </a:p>
        </p:txBody>
      </p:sp>
      <p:sp>
        <p:nvSpPr>
          <p:cNvPr id="3" name="Pladsholder til dato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D66E911-F793-4838-A7E0-22F5DC2E219F}" type="datetimeFigureOut">
              <a:rPr lang="da-DK" smtClean="0"/>
              <a:t>09-07-2025</a:t>
            </a:fld>
            <a:endParaRPr lang="da-DK"/>
          </a:p>
        </p:txBody>
      </p:sp>
      <p:sp>
        <p:nvSpPr>
          <p:cNvPr id="4" name="Pladsholder til sidefod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da-DK"/>
          </a:p>
        </p:txBody>
      </p:sp>
      <p:sp>
        <p:nvSpPr>
          <p:cNvPr id="5" name="Pladsholder til slidenumm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C99DA88-E9CB-4BD6-A3AA-E9F01D61D701}" type="slidenum">
              <a:rPr lang="da-DK" smtClean="0"/>
              <a:t>‹#›</a:t>
            </a:fld>
            <a:endParaRPr lang="da-DK"/>
          </a:p>
        </p:txBody>
      </p:sp>
    </p:spTree>
    <p:extLst>
      <p:ext uri="{BB962C8B-B14F-4D97-AF65-F5344CB8AC3E}">
        <p14:creationId xmlns:p14="http://schemas.microsoft.com/office/powerpoint/2010/main" val="138649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dirty="0"/>
          </a:p>
        </p:txBody>
      </p:sp>
      <p:sp>
        <p:nvSpPr>
          <p:cNvPr id="3" name="2 Marcador de fecha"/>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DE81BF8-58BA-47A2-80C5-E85560F1C0B5}" type="datetimeFigureOut">
              <a:rPr lang="en-GB" smtClean="0"/>
              <a:t>09/07/2025</a:t>
            </a:fld>
            <a:endParaRPr lang="en-GB" dirty="0"/>
          </a:p>
        </p:txBody>
      </p:sp>
      <p:sp>
        <p:nvSpPr>
          <p:cNvPr id="4" name="3 Marcador de imagen de diapositiva"/>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GB" dirty="0"/>
          </a:p>
        </p:txBody>
      </p:sp>
      <p:sp>
        <p:nvSpPr>
          <p:cNvPr id="5" name="4 Marcador de notas"/>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GB" dirty="0"/>
          </a:p>
        </p:txBody>
      </p:sp>
      <p:sp>
        <p:nvSpPr>
          <p:cNvPr id="6" name="5 Marcador de pie de página"/>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dirty="0"/>
          </a:p>
        </p:txBody>
      </p:sp>
      <p:sp>
        <p:nvSpPr>
          <p:cNvPr id="7" name="6 Marcador de número de diapositiva"/>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3F28CB2-D84C-4584-8A53-48A8E671590F}" type="slidenum">
              <a:rPr lang="en-GB" smtClean="0"/>
              <a:t>‹#›</a:t>
            </a:fld>
            <a:endParaRPr lang="en-GB" dirty="0"/>
          </a:p>
        </p:txBody>
      </p:sp>
    </p:spTree>
    <p:extLst>
      <p:ext uri="{BB962C8B-B14F-4D97-AF65-F5344CB8AC3E}">
        <p14:creationId xmlns:p14="http://schemas.microsoft.com/office/powerpoint/2010/main" val="2264474814"/>
      </p:ext>
    </p:extLst>
  </p:cSld>
  <p:clrMap bg1="lt1" tx1="dk1" bg2="lt2" tx2="dk2" accent1="accent1" accent2="accent2" accent3="accent3" accent4="accent4" accent5="accent5" accent6="accent6" hlink="hlink" folHlink="folHlink"/>
  <p:notesStyle>
    <a:lvl1pPr marL="0" algn="l" defTabSz="914400" rtl="0" eaLnBrk="1" latinLnBrk="0" hangingPunct="1">
      <a:defRPr sz="2000" kern="1200" baseline="0">
        <a:solidFill>
          <a:srgbClr val="E03D10"/>
        </a:solidFill>
        <a:latin typeface="+mn-lt"/>
        <a:ea typeface="+mn-ea"/>
        <a:cs typeface="+mn-cs"/>
      </a:defRPr>
    </a:lvl1pPr>
    <a:lvl2pPr marL="457200" algn="l" defTabSz="914400" rtl="0" eaLnBrk="1" latinLnBrk="0" hangingPunct="1">
      <a:defRPr sz="2000" kern="1200" baseline="0">
        <a:solidFill>
          <a:srgbClr val="E03D10"/>
        </a:solidFill>
        <a:latin typeface="+mn-lt"/>
        <a:ea typeface="+mn-ea"/>
        <a:cs typeface="+mn-cs"/>
      </a:defRPr>
    </a:lvl2pPr>
    <a:lvl3pPr marL="914400" algn="l" defTabSz="914400" rtl="0" eaLnBrk="1" latinLnBrk="0" hangingPunct="1">
      <a:defRPr sz="2000" kern="1200" baseline="0">
        <a:solidFill>
          <a:srgbClr val="E03D10"/>
        </a:solidFill>
        <a:latin typeface="+mn-lt"/>
        <a:ea typeface="+mn-ea"/>
        <a:cs typeface="+mn-cs"/>
      </a:defRPr>
    </a:lvl3pPr>
    <a:lvl4pPr marL="1371600" algn="l" defTabSz="914400" rtl="0" eaLnBrk="1" latinLnBrk="0" hangingPunct="1">
      <a:defRPr sz="2000" kern="1200" baseline="0">
        <a:solidFill>
          <a:srgbClr val="E03D10"/>
        </a:solidFill>
        <a:latin typeface="+mn-lt"/>
        <a:ea typeface="+mn-ea"/>
        <a:cs typeface="+mn-cs"/>
      </a:defRPr>
    </a:lvl4pPr>
    <a:lvl5pPr marL="1828800" algn="l" defTabSz="914400" rtl="0" eaLnBrk="1" latinLnBrk="0" hangingPunct="1">
      <a:defRPr sz="2000" kern="1200" baseline="0">
        <a:solidFill>
          <a:srgbClr val="E03D10"/>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400" dirty="0"/>
          </a:p>
        </p:txBody>
      </p:sp>
      <p:sp>
        <p:nvSpPr>
          <p:cNvPr id="4" name="Slide Number Placeholder 3"/>
          <p:cNvSpPr>
            <a:spLocks noGrp="1"/>
          </p:cNvSpPr>
          <p:nvPr>
            <p:ph type="sldNum" sz="quarter" idx="10"/>
          </p:nvPr>
        </p:nvSpPr>
        <p:spPr/>
        <p:txBody>
          <a:bodyPr/>
          <a:lstStyle/>
          <a:p>
            <a:fld id="{F3F28CB2-D84C-4584-8A53-48A8E671590F}" type="slidenum">
              <a:rPr lang="en-GB" smtClean="0"/>
              <a:t>1</a:t>
            </a:fld>
            <a:endParaRPr lang="en-GB" dirty="0"/>
          </a:p>
        </p:txBody>
      </p:sp>
    </p:spTree>
    <p:extLst>
      <p:ext uri="{BB962C8B-B14F-4D97-AF65-F5344CB8AC3E}">
        <p14:creationId xmlns:p14="http://schemas.microsoft.com/office/powerpoint/2010/main" val="3972463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EBD748-6C29-0545-AE29-9CD692968BF9}" type="slidenum">
              <a:rPr lang="en-US" smtClean="0"/>
              <a:t>11</a:t>
            </a:fld>
            <a:endParaRPr lang="en-US"/>
          </a:p>
        </p:txBody>
      </p:sp>
    </p:spTree>
    <p:extLst>
      <p:ext uri="{BB962C8B-B14F-4D97-AF65-F5344CB8AC3E}">
        <p14:creationId xmlns:p14="http://schemas.microsoft.com/office/powerpoint/2010/main" val="1174787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EBD748-6C29-0545-AE29-9CD692968BF9}" type="slidenum">
              <a:rPr lang="en-US" smtClean="0"/>
              <a:t>12</a:t>
            </a:fld>
            <a:endParaRPr lang="en-US"/>
          </a:p>
        </p:txBody>
      </p:sp>
    </p:spTree>
    <p:extLst>
      <p:ext uri="{BB962C8B-B14F-4D97-AF65-F5344CB8AC3E}">
        <p14:creationId xmlns:p14="http://schemas.microsoft.com/office/powerpoint/2010/main" val="1349767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15</a:t>
            </a:fld>
            <a:endParaRPr lang="en-GB" dirty="0"/>
          </a:p>
        </p:txBody>
      </p:sp>
    </p:spTree>
    <p:extLst>
      <p:ext uri="{BB962C8B-B14F-4D97-AF65-F5344CB8AC3E}">
        <p14:creationId xmlns:p14="http://schemas.microsoft.com/office/powerpoint/2010/main" val="1047123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16</a:t>
            </a:fld>
            <a:endParaRPr lang="en-GB" dirty="0"/>
          </a:p>
        </p:txBody>
      </p:sp>
    </p:spTree>
    <p:extLst>
      <p:ext uri="{BB962C8B-B14F-4D97-AF65-F5344CB8AC3E}">
        <p14:creationId xmlns:p14="http://schemas.microsoft.com/office/powerpoint/2010/main" val="1968164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17</a:t>
            </a:fld>
            <a:endParaRPr lang="en-GB" dirty="0"/>
          </a:p>
        </p:txBody>
      </p:sp>
    </p:spTree>
    <p:extLst>
      <p:ext uri="{BB962C8B-B14F-4D97-AF65-F5344CB8AC3E}">
        <p14:creationId xmlns:p14="http://schemas.microsoft.com/office/powerpoint/2010/main" val="2473707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18</a:t>
            </a:fld>
            <a:endParaRPr lang="en-GB" dirty="0"/>
          </a:p>
        </p:txBody>
      </p:sp>
    </p:spTree>
    <p:extLst>
      <p:ext uri="{BB962C8B-B14F-4D97-AF65-F5344CB8AC3E}">
        <p14:creationId xmlns:p14="http://schemas.microsoft.com/office/powerpoint/2010/main" val="3511674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19</a:t>
            </a:fld>
            <a:endParaRPr lang="en-GB" dirty="0"/>
          </a:p>
        </p:txBody>
      </p:sp>
    </p:spTree>
    <p:extLst>
      <p:ext uri="{BB962C8B-B14F-4D97-AF65-F5344CB8AC3E}">
        <p14:creationId xmlns:p14="http://schemas.microsoft.com/office/powerpoint/2010/main" val="3141132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2800" dirty="0"/>
              <a:t>updated</a:t>
            </a:r>
          </a:p>
        </p:txBody>
      </p:sp>
      <p:sp>
        <p:nvSpPr>
          <p:cNvPr id="4" name="Slide Number Placeholder 3"/>
          <p:cNvSpPr>
            <a:spLocks noGrp="1"/>
          </p:cNvSpPr>
          <p:nvPr>
            <p:ph type="sldNum" sz="quarter" idx="10"/>
          </p:nvPr>
        </p:nvSpPr>
        <p:spPr/>
        <p:txBody>
          <a:bodyPr/>
          <a:lstStyle/>
          <a:p>
            <a:fld id="{F3F28CB2-D84C-4584-8A53-48A8E671590F}" type="slidenum">
              <a:rPr lang="en-GB" smtClean="0"/>
              <a:t>21</a:t>
            </a:fld>
            <a:endParaRPr lang="en-GB" dirty="0"/>
          </a:p>
        </p:txBody>
      </p:sp>
    </p:spTree>
    <p:extLst>
      <p:ext uri="{BB962C8B-B14F-4D97-AF65-F5344CB8AC3E}">
        <p14:creationId xmlns:p14="http://schemas.microsoft.com/office/powerpoint/2010/main" val="1931919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22</a:t>
            </a:fld>
            <a:endParaRPr lang="en-GB" dirty="0"/>
          </a:p>
        </p:txBody>
      </p:sp>
    </p:spTree>
    <p:extLst>
      <p:ext uri="{BB962C8B-B14F-4D97-AF65-F5344CB8AC3E}">
        <p14:creationId xmlns:p14="http://schemas.microsoft.com/office/powerpoint/2010/main" val="3217733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2800" dirty="0"/>
              <a:t>Updated </a:t>
            </a:r>
          </a:p>
        </p:txBody>
      </p:sp>
      <p:sp>
        <p:nvSpPr>
          <p:cNvPr id="4" name="Slide Number Placeholder 3"/>
          <p:cNvSpPr>
            <a:spLocks noGrp="1"/>
          </p:cNvSpPr>
          <p:nvPr>
            <p:ph type="sldNum" sz="quarter" idx="10"/>
          </p:nvPr>
        </p:nvSpPr>
        <p:spPr/>
        <p:txBody>
          <a:bodyPr/>
          <a:lstStyle/>
          <a:p>
            <a:fld id="{F3F28CB2-D84C-4584-8A53-48A8E671590F}" type="slidenum">
              <a:rPr lang="en-GB" smtClean="0"/>
              <a:t>23</a:t>
            </a:fld>
            <a:endParaRPr lang="en-GB" dirty="0"/>
          </a:p>
        </p:txBody>
      </p:sp>
    </p:spTree>
    <p:extLst>
      <p:ext uri="{BB962C8B-B14F-4D97-AF65-F5344CB8AC3E}">
        <p14:creationId xmlns:p14="http://schemas.microsoft.com/office/powerpoint/2010/main" val="3491051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ICES has 10 principles governing the production of advice from request to release  These ensure that the advice process is open and unbiased and uses the best peer reviewed science available. </a:t>
            </a:r>
            <a:r>
              <a:rPr lang="en-CA" sz="6000" kern="1200" dirty="0">
                <a:solidFill>
                  <a:schemeClr val="tx1"/>
                </a:solidFill>
                <a:effectLst/>
                <a:latin typeface="+mn-lt"/>
                <a:ea typeface="+mn-ea"/>
                <a:cs typeface="+mn-cs"/>
              </a:rPr>
              <a:t>The advisory process is designed to work with the requester to ensure that the advice that is based on these 10 principles and is needed and useful. ICES is working with the NASCO Secretariat to develop the request for advice and advisory content to provide advice that is relevant and fit for purpose.</a:t>
            </a:r>
          </a:p>
          <a:p>
            <a:endParaRPr lang="en-US" dirty="0"/>
          </a:p>
        </p:txBody>
      </p:sp>
      <p:sp>
        <p:nvSpPr>
          <p:cNvPr id="4" name="Slide Number Placeholder 3"/>
          <p:cNvSpPr>
            <a:spLocks noGrp="1"/>
          </p:cNvSpPr>
          <p:nvPr>
            <p:ph type="sldNum" sz="quarter" idx="5"/>
          </p:nvPr>
        </p:nvSpPr>
        <p:spPr/>
        <p:txBody>
          <a:bodyPr/>
          <a:lstStyle/>
          <a:p>
            <a:fld id="{723509F7-D47E-8145-9AAA-9F4D5D2AF804}" type="slidenum">
              <a:rPr lang="en-US" smtClean="0"/>
              <a:t>2</a:t>
            </a:fld>
            <a:endParaRPr lang="en-US"/>
          </a:p>
        </p:txBody>
      </p:sp>
    </p:spTree>
    <p:extLst>
      <p:ext uri="{BB962C8B-B14F-4D97-AF65-F5344CB8AC3E}">
        <p14:creationId xmlns:p14="http://schemas.microsoft.com/office/powerpoint/2010/main" val="4265151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24</a:t>
            </a:fld>
            <a:endParaRPr lang="en-GB" dirty="0"/>
          </a:p>
        </p:txBody>
      </p:sp>
    </p:spTree>
    <p:extLst>
      <p:ext uri="{BB962C8B-B14F-4D97-AF65-F5344CB8AC3E}">
        <p14:creationId xmlns:p14="http://schemas.microsoft.com/office/powerpoint/2010/main" val="196504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2800" dirty="0"/>
              <a:t>Updated</a:t>
            </a:r>
          </a:p>
        </p:txBody>
      </p:sp>
      <p:sp>
        <p:nvSpPr>
          <p:cNvPr id="4" name="Slide Number Placeholder 3"/>
          <p:cNvSpPr>
            <a:spLocks noGrp="1"/>
          </p:cNvSpPr>
          <p:nvPr>
            <p:ph type="sldNum" sz="quarter" idx="10"/>
          </p:nvPr>
        </p:nvSpPr>
        <p:spPr/>
        <p:txBody>
          <a:bodyPr/>
          <a:lstStyle/>
          <a:p>
            <a:fld id="{F3F28CB2-D84C-4584-8A53-48A8E671590F}" type="slidenum">
              <a:rPr lang="en-GB" smtClean="0"/>
              <a:t>25</a:t>
            </a:fld>
            <a:endParaRPr lang="en-GB" dirty="0"/>
          </a:p>
        </p:txBody>
      </p:sp>
    </p:spTree>
    <p:extLst>
      <p:ext uri="{BB962C8B-B14F-4D97-AF65-F5344CB8AC3E}">
        <p14:creationId xmlns:p14="http://schemas.microsoft.com/office/powerpoint/2010/main" val="2915158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77215" y="4414825"/>
            <a:ext cx="5608320" cy="4183380"/>
          </a:xfrm>
        </p:spPr>
        <p:txBody>
          <a:bodyPr/>
          <a:lstStyle/>
          <a:p>
            <a:endParaRPr lang="en-CA"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26</a:t>
            </a:fld>
            <a:endParaRPr lang="en-GB" dirty="0"/>
          </a:p>
        </p:txBody>
      </p:sp>
    </p:spTree>
    <p:extLst>
      <p:ext uri="{BB962C8B-B14F-4D97-AF65-F5344CB8AC3E}">
        <p14:creationId xmlns:p14="http://schemas.microsoft.com/office/powerpoint/2010/main" val="2403041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3200" dirty="0"/>
          </a:p>
        </p:txBody>
      </p:sp>
      <p:sp>
        <p:nvSpPr>
          <p:cNvPr id="4" name="Slide Number Placeholder 3"/>
          <p:cNvSpPr>
            <a:spLocks noGrp="1"/>
          </p:cNvSpPr>
          <p:nvPr>
            <p:ph type="sldNum" sz="quarter" idx="10"/>
          </p:nvPr>
        </p:nvSpPr>
        <p:spPr/>
        <p:txBody>
          <a:bodyPr/>
          <a:lstStyle/>
          <a:p>
            <a:fld id="{F3F28CB2-D84C-4584-8A53-48A8E671590F}" type="slidenum">
              <a:rPr lang="en-GB" smtClean="0"/>
              <a:t>27</a:t>
            </a:fld>
            <a:endParaRPr lang="en-GB" dirty="0"/>
          </a:p>
        </p:txBody>
      </p:sp>
    </p:spTree>
    <p:extLst>
      <p:ext uri="{BB962C8B-B14F-4D97-AF65-F5344CB8AC3E}">
        <p14:creationId xmlns:p14="http://schemas.microsoft.com/office/powerpoint/2010/main" val="557141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28</a:t>
            </a:fld>
            <a:endParaRPr lang="en-GB" dirty="0"/>
          </a:p>
        </p:txBody>
      </p:sp>
    </p:spTree>
    <p:extLst>
      <p:ext uri="{BB962C8B-B14F-4D97-AF65-F5344CB8AC3E}">
        <p14:creationId xmlns:p14="http://schemas.microsoft.com/office/powerpoint/2010/main" val="1838938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200" dirty="0"/>
              <a:t>updated</a:t>
            </a:r>
          </a:p>
        </p:txBody>
      </p:sp>
      <p:sp>
        <p:nvSpPr>
          <p:cNvPr id="4" name="Slide Number Placeholder 3"/>
          <p:cNvSpPr>
            <a:spLocks noGrp="1"/>
          </p:cNvSpPr>
          <p:nvPr>
            <p:ph type="sldNum" sz="quarter" idx="10"/>
          </p:nvPr>
        </p:nvSpPr>
        <p:spPr/>
        <p:txBody>
          <a:bodyPr/>
          <a:lstStyle/>
          <a:p>
            <a:fld id="{F3F28CB2-D84C-4584-8A53-48A8E671590F}" type="slidenum">
              <a:rPr lang="en-GB" smtClean="0"/>
              <a:t>29</a:t>
            </a:fld>
            <a:endParaRPr lang="en-GB" dirty="0"/>
          </a:p>
        </p:txBody>
      </p:sp>
    </p:spTree>
    <p:extLst>
      <p:ext uri="{BB962C8B-B14F-4D97-AF65-F5344CB8AC3E}">
        <p14:creationId xmlns:p14="http://schemas.microsoft.com/office/powerpoint/2010/main" val="1269758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200" dirty="0"/>
              <a:t>updated</a:t>
            </a:r>
          </a:p>
        </p:txBody>
      </p:sp>
      <p:sp>
        <p:nvSpPr>
          <p:cNvPr id="4" name="Slide Number Placeholder 3"/>
          <p:cNvSpPr>
            <a:spLocks noGrp="1"/>
          </p:cNvSpPr>
          <p:nvPr>
            <p:ph type="sldNum" sz="quarter" idx="10"/>
          </p:nvPr>
        </p:nvSpPr>
        <p:spPr/>
        <p:txBody>
          <a:bodyPr/>
          <a:lstStyle/>
          <a:p>
            <a:fld id="{F3F28CB2-D84C-4584-8A53-48A8E671590F}" type="slidenum">
              <a:rPr lang="en-GB" smtClean="0"/>
              <a:t>30</a:t>
            </a:fld>
            <a:endParaRPr lang="en-GB" dirty="0"/>
          </a:p>
        </p:txBody>
      </p:sp>
    </p:spTree>
    <p:extLst>
      <p:ext uri="{BB962C8B-B14F-4D97-AF65-F5344CB8AC3E}">
        <p14:creationId xmlns:p14="http://schemas.microsoft.com/office/powerpoint/2010/main" val="632524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31</a:t>
            </a:fld>
            <a:endParaRPr lang="en-GB" dirty="0"/>
          </a:p>
        </p:txBody>
      </p:sp>
    </p:spTree>
    <p:extLst>
      <p:ext uri="{BB962C8B-B14F-4D97-AF65-F5344CB8AC3E}">
        <p14:creationId xmlns:p14="http://schemas.microsoft.com/office/powerpoint/2010/main" val="3606402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200" dirty="0"/>
              <a:t>updated</a:t>
            </a:r>
          </a:p>
        </p:txBody>
      </p:sp>
      <p:sp>
        <p:nvSpPr>
          <p:cNvPr id="4" name="Slide Number Placeholder 3"/>
          <p:cNvSpPr>
            <a:spLocks noGrp="1"/>
          </p:cNvSpPr>
          <p:nvPr>
            <p:ph type="sldNum" sz="quarter" idx="10"/>
          </p:nvPr>
        </p:nvSpPr>
        <p:spPr/>
        <p:txBody>
          <a:bodyPr/>
          <a:lstStyle/>
          <a:p>
            <a:fld id="{F3F28CB2-D84C-4584-8A53-48A8E671590F}" type="slidenum">
              <a:rPr lang="en-GB" smtClean="0"/>
              <a:t>32</a:t>
            </a:fld>
            <a:endParaRPr lang="en-GB" dirty="0"/>
          </a:p>
        </p:txBody>
      </p:sp>
    </p:spTree>
    <p:extLst>
      <p:ext uri="{BB962C8B-B14F-4D97-AF65-F5344CB8AC3E}">
        <p14:creationId xmlns:p14="http://schemas.microsoft.com/office/powerpoint/2010/main" val="1160553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EBD748-6C29-0545-AE29-9CD692968BF9}" type="slidenum">
              <a:rPr lang="en-US" smtClean="0"/>
              <a:t>33</a:t>
            </a:fld>
            <a:endParaRPr lang="en-US"/>
          </a:p>
        </p:txBody>
      </p:sp>
    </p:spTree>
    <p:extLst>
      <p:ext uri="{BB962C8B-B14F-4D97-AF65-F5344CB8AC3E}">
        <p14:creationId xmlns:p14="http://schemas.microsoft.com/office/powerpoint/2010/main" val="441639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has changed with the development of MSY methods for category 3 stocks</a:t>
            </a:r>
            <a:endParaRPr lang="en-US" dirty="0"/>
          </a:p>
        </p:txBody>
      </p:sp>
      <p:sp>
        <p:nvSpPr>
          <p:cNvPr id="4" name="Slide Number Placeholder 3"/>
          <p:cNvSpPr>
            <a:spLocks noGrp="1"/>
          </p:cNvSpPr>
          <p:nvPr>
            <p:ph type="sldNum" sz="quarter" idx="5"/>
          </p:nvPr>
        </p:nvSpPr>
        <p:spPr/>
        <p:txBody>
          <a:bodyPr/>
          <a:lstStyle/>
          <a:p>
            <a:fld id="{F3F28CB2-D84C-4584-8A53-48A8E671590F}" type="slidenum">
              <a:rPr lang="en-GB" smtClean="0"/>
              <a:t>3</a:t>
            </a:fld>
            <a:endParaRPr lang="en-GB" dirty="0"/>
          </a:p>
        </p:txBody>
      </p:sp>
    </p:spTree>
    <p:extLst>
      <p:ext uri="{BB962C8B-B14F-4D97-AF65-F5344CB8AC3E}">
        <p14:creationId xmlns:p14="http://schemas.microsoft.com/office/powerpoint/2010/main" val="151772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EBD748-6C29-0545-AE29-9CD692968BF9}" type="slidenum">
              <a:rPr lang="en-US" smtClean="0"/>
              <a:t>34</a:t>
            </a:fld>
            <a:endParaRPr lang="en-US"/>
          </a:p>
        </p:txBody>
      </p:sp>
    </p:spTree>
    <p:extLst>
      <p:ext uri="{BB962C8B-B14F-4D97-AF65-F5344CB8AC3E}">
        <p14:creationId xmlns:p14="http://schemas.microsoft.com/office/powerpoint/2010/main" val="2409645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EBD748-6C29-0545-AE29-9CD692968BF9}" type="slidenum">
              <a:rPr lang="en-US" smtClean="0"/>
              <a:t>35</a:t>
            </a:fld>
            <a:endParaRPr lang="en-US"/>
          </a:p>
        </p:txBody>
      </p:sp>
    </p:spTree>
    <p:extLst>
      <p:ext uri="{BB962C8B-B14F-4D97-AF65-F5344CB8AC3E}">
        <p14:creationId xmlns:p14="http://schemas.microsoft.com/office/powerpoint/2010/main" val="2648321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EBD748-6C29-0545-AE29-9CD692968BF9}" type="slidenum">
              <a:rPr lang="en-US" smtClean="0"/>
              <a:t>36</a:t>
            </a:fld>
            <a:endParaRPr lang="en-US"/>
          </a:p>
        </p:txBody>
      </p:sp>
    </p:spTree>
    <p:extLst>
      <p:ext uri="{BB962C8B-B14F-4D97-AF65-F5344CB8AC3E}">
        <p14:creationId xmlns:p14="http://schemas.microsoft.com/office/powerpoint/2010/main" val="4153673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EBD748-6C29-0545-AE29-9CD692968BF9}" type="slidenum">
              <a:rPr lang="en-US" smtClean="0"/>
              <a:t>37</a:t>
            </a:fld>
            <a:endParaRPr lang="en-US"/>
          </a:p>
        </p:txBody>
      </p:sp>
    </p:spTree>
    <p:extLst>
      <p:ext uri="{BB962C8B-B14F-4D97-AF65-F5344CB8AC3E}">
        <p14:creationId xmlns:p14="http://schemas.microsoft.com/office/powerpoint/2010/main" val="38686403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EBD748-6C29-0545-AE29-9CD692968BF9}" type="slidenum">
              <a:rPr lang="en-US" smtClean="0"/>
              <a:t>38</a:t>
            </a:fld>
            <a:endParaRPr lang="en-US"/>
          </a:p>
        </p:txBody>
      </p:sp>
    </p:spTree>
    <p:extLst>
      <p:ext uri="{BB962C8B-B14F-4D97-AF65-F5344CB8AC3E}">
        <p14:creationId xmlns:p14="http://schemas.microsoft.com/office/powerpoint/2010/main" val="4083488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200" dirty="0"/>
              <a:t>updated</a:t>
            </a:r>
          </a:p>
        </p:txBody>
      </p:sp>
      <p:sp>
        <p:nvSpPr>
          <p:cNvPr id="4" name="Slide Number Placeholder 3"/>
          <p:cNvSpPr>
            <a:spLocks noGrp="1"/>
          </p:cNvSpPr>
          <p:nvPr>
            <p:ph type="sldNum" sz="quarter" idx="10"/>
          </p:nvPr>
        </p:nvSpPr>
        <p:spPr/>
        <p:txBody>
          <a:bodyPr/>
          <a:lstStyle/>
          <a:p>
            <a:fld id="{F3F28CB2-D84C-4584-8A53-48A8E671590F}" type="slidenum">
              <a:rPr lang="en-GB" smtClean="0"/>
              <a:t>39</a:t>
            </a:fld>
            <a:endParaRPr lang="en-GB" dirty="0"/>
          </a:p>
        </p:txBody>
      </p:sp>
    </p:spTree>
    <p:extLst>
      <p:ext uri="{BB962C8B-B14F-4D97-AF65-F5344CB8AC3E}">
        <p14:creationId xmlns:p14="http://schemas.microsoft.com/office/powerpoint/2010/main" val="28565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40</a:t>
            </a:fld>
            <a:endParaRPr lang="en-GB" dirty="0"/>
          </a:p>
        </p:txBody>
      </p:sp>
    </p:spTree>
    <p:extLst>
      <p:ext uri="{BB962C8B-B14F-4D97-AF65-F5344CB8AC3E}">
        <p14:creationId xmlns:p14="http://schemas.microsoft.com/office/powerpoint/2010/main" val="2680684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200" dirty="0"/>
              <a:t>updated</a:t>
            </a:r>
          </a:p>
        </p:txBody>
      </p:sp>
      <p:sp>
        <p:nvSpPr>
          <p:cNvPr id="4" name="Slide Number Placeholder 3"/>
          <p:cNvSpPr>
            <a:spLocks noGrp="1"/>
          </p:cNvSpPr>
          <p:nvPr>
            <p:ph type="sldNum" sz="quarter" idx="10"/>
          </p:nvPr>
        </p:nvSpPr>
        <p:spPr/>
        <p:txBody>
          <a:bodyPr/>
          <a:lstStyle/>
          <a:p>
            <a:fld id="{F3F28CB2-D84C-4584-8A53-48A8E671590F}" type="slidenum">
              <a:rPr lang="en-GB" smtClean="0"/>
              <a:t>42</a:t>
            </a:fld>
            <a:endParaRPr lang="en-GB" dirty="0"/>
          </a:p>
        </p:txBody>
      </p:sp>
    </p:spTree>
    <p:extLst>
      <p:ext uri="{BB962C8B-B14F-4D97-AF65-F5344CB8AC3E}">
        <p14:creationId xmlns:p14="http://schemas.microsoft.com/office/powerpoint/2010/main" val="11790279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200" dirty="0"/>
              <a:t>updated</a:t>
            </a:r>
          </a:p>
        </p:txBody>
      </p:sp>
      <p:sp>
        <p:nvSpPr>
          <p:cNvPr id="4" name="Slide Number Placeholder 3"/>
          <p:cNvSpPr>
            <a:spLocks noGrp="1"/>
          </p:cNvSpPr>
          <p:nvPr>
            <p:ph type="sldNum" sz="quarter" idx="10"/>
          </p:nvPr>
        </p:nvSpPr>
        <p:spPr/>
        <p:txBody>
          <a:bodyPr/>
          <a:lstStyle/>
          <a:p>
            <a:fld id="{F3F28CB2-D84C-4584-8A53-48A8E671590F}" type="slidenum">
              <a:rPr lang="en-GB" smtClean="0"/>
              <a:t>43</a:t>
            </a:fld>
            <a:endParaRPr lang="en-GB" dirty="0"/>
          </a:p>
        </p:txBody>
      </p:sp>
    </p:spTree>
    <p:extLst>
      <p:ext uri="{BB962C8B-B14F-4D97-AF65-F5344CB8AC3E}">
        <p14:creationId xmlns:p14="http://schemas.microsoft.com/office/powerpoint/2010/main" val="4024614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44</a:t>
            </a:fld>
            <a:endParaRPr lang="en-GB" dirty="0"/>
          </a:p>
        </p:txBody>
      </p:sp>
    </p:spTree>
    <p:extLst>
      <p:ext uri="{BB962C8B-B14F-4D97-AF65-F5344CB8AC3E}">
        <p14:creationId xmlns:p14="http://schemas.microsoft.com/office/powerpoint/2010/main" val="1504580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Do I need this?</a:t>
            </a:r>
            <a:endParaRPr lang="en-US" dirty="0"/>
          </a:p>
        </p:txBody>
      </p:sp>
      <p:sp>
        <p:nvSpPr>
          <p:cNvPr id="4" name="Slide Number Placeholder 3"/>
          <p:cNvSpPr>
            <a:spLocks noGrp="1"/>
          </p:cNvSpPr>
          <p:nvPr>
            <p:ph type="sldNum" sz="quarter" idx="5"/>
          </p:nvPr>
        </p:nvSpPr>
        <p:spPr/>
        <p:txBody>
          <a:bodyPr/>
          <a:lstStyle/>
          <a:p>
            <a:fld id="{F3F28CB2-D84C-4584-8A53-48A8E671590F}" type="slidenum">
              <a:rPr lang="en-GB" smtClean="0"/>
              <a:t>4</a:t>
            </a:fld>
            <a:endParaRPr lang="en-GB" dirty="0"/>
          </a:p>
        </p:txBody>
      </p:sp>
    </p:spTree>
    <p:extLst>
      <p:ext uri="{BB962C8B-B14F-4D97-AF65-F5344CB8AC3E}">
        <p14:creationId xmlns:p14="http://schemas.microsoft.com/office/powerpoint/2010/main" val="1655582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200" dirty="0"/>
              <a:t>updated</a:t>
            </a:r>
          </a:p>
        </p:txBody>
      </p:sp>
      <p:sp>
        <p:nvSpPr>
          <p:cNvPr id="4" name="Slide Number Placeholder 3"/>
          <p:cNvSpPr>
            <a:spLocks noGrp="1"/>
          </p:cNvSpPr>
          <p:nvPr>
            <p:ph type="sldNum" sz="quarter" idx="10"/>
          </p:nvPr>
        </p:nvSpPr>
        <p:spPr/>
        <p:txBody>
          <a:bodyPr/>
          <a:lstStyle/>
          <a:p>
            <a:fld id="{F3F28CB2-D84C-4584-8A53-48A8E671590F}" type="slidenum">
              <a:rPr lang="en-GB" smtClean="0"/>
              <a:t>45</a:t>
            </a:fld>
            <a:endParaRPr lang="en-GB" dirty="0"/>
          </a:p>
        </p:txBody>
      </p:sp>
    </p:spTree>
    <p:extLst>
      <p:ext uri="{BB962C8B-B14F-4D97-AF65-F5344CB8AC3E}">
        <p14:creationId xmlns:p14="http://schemas.microsoft.com/office/powerpoint/2010/main" val="9294758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200" dirty="0"/>
              <a:t>updated</a:t>
            </a:r>
          </a:p>
        </p:txBody>
      </p:sp>
      <p:sp>
        <p:nvSpPr>
          <p:cNvPr id="4" name="Slide Number Placeholder 3"/>
          <p:cNvSpPr>
            <a:spLocks noGrp="1"/>
          </p:cNvSpPr>
          <p:nvPr>
            <p:ph type="sldNum" sz="quarter" idx="10"/>
          </p:nvPr>
        </p:nvSpPr>
        <p:spPr/>
        <p:txBody>
          <a:bodyPr/>
          <a:lstStyle/>
          <a:p>
            <a:fld id="{F3F28CB2-D84C-4584-8A53-48A8E671590F}" type="slidenum">
              <a:rPr lang="en-GB" smtClean="0"/>
              <a:t>46</a:t>
            </a:fld>
            <a:endParaRPr lang="en-GB" dirty="0"/>
          </a:p>
        </p:txBody>
      </p:sp>
    </p:spTree>
    <p:extLst>
      <p:ext uri="{BB962C8B-B14F-4D97-AF65-F5344CB8AC3E}">
        <p14:creationId xmlns:p14="http://schemas.microsoft.com/office/powerpoint/2010/main" val="1864713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47</a:t>
            </a:fld>
            <a:endParaRPr lang="en-GB" dirty="0"/>
          </a:p>
        </p:txBody>
      </p:sp>
    </p:spTree>
    <p:extLst>
      <p:ext uri="{BB962C8B-B14F-4D97-AF65-F5344CB8AC3E}">
        <p14:creationId xmlns:p14="http://schemas.microsoft.com/office/powerpoint/2010/main" val="21578999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200" dirty="0"/>
              <a:t>updated</a:t>
            </a:r>
          </a:p>
        </p:txBody>
      </p:sp>
      <p:sp>
        <p:nvSpPr>
          <p:cNvPr id="4" name="Slide Number Placeholder 3"/>
          <p:cNvSpPr>
            <a:spLocks noGrp="1"/>
          </p:cNvSpPr>
          <p:nvPr>
            <p:ph type="sldNum" sz="quarter" idx="10"/>
          </p:nvPr>
        </p:nvSpPr>
        <p:spPr/>
        <p:txBody>
          <a:bodyPr/>
          <a:lstStyle/>
          <a:p>
            <a:fld id="{F3F28CB2-D84C-4584-8A53-48A8E671590F}" type="slidenum">
              <a:rPr lang="en-GB" smtClean="0"/>
              <a:t>48</a:t>
            </a:fld>
            <a:endParaRPr lang="en-GB" dirty="0"/>
          </a:p>
        </p:txBody>
      </p:sp>
    </p:spTree>
    <p:extLst>
      <p:ext uri="{BB962C8B-B14F-4D97-AF65-F5344CB8AC3E}">
        <p14:creationId xmlns:p14="http://schemas.microsoft.com/office/powerpoint/2010/main" val="956078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49</a:t>
            </a:fld>
            <a:endParaRPr lang="en-GB" dirty="0"/>
          </a:p>
        </p:txBody>
      </p:sp>
    </p:spTree>
    <p:extLst>
      <p:ext uri="{BB962C8B-B14F-4D97-AF65-F5344CB8AC3E}">
        <p14:creationId xmlns:p14="http://schemas.microsoft.com/office/powerpoint/2010/main" val="33496557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200" dirty="0"/>
              <a:t>updated</a:t>
            </a:r>
          </a:p>
        </p:txBody>
      </p:sp>
      <p:sp>
        <p:nvSpPr>
          <p:cNvPr id="4" name="Slide Number Placeholder 3"/>
          <p:cNvSpPr>
            <a:spLocks noGrp="1"/>
          </p:cNvSpPr>
          <p:nvPr>
            <p:ph type="sldNum" sz="quarter" idx="10"/>
          </p:nvPr>
        </p:nvSpPr>
        <p:spPr/>
        <p:txBody>
          <a:bodyPr/>
          <a:lstStyle/>
          <a:p>
            <a:fld id="{F3F28CB2-D84C-4584-8A53-48A8E671590F}" type="slidenum">
              <a:rPr lang="en-GB" smtClean="0"/>
              <a:t>50</a:t>
            </a:fld>
            <a:endParaRPr lang="en-GB" dirty="0"/>
          </a:p>
        </p:txBody>
      </p:sp>
    </p:spTree>
    <p:extLst>
      <p:ext uri="{BB962C8B-B14F-4D97-AF65-F5344CB8AC3E}">
        <p14:creationId xmlns:p14="http://schemas.microsoft.com/office/powerpoint/2010/main" val="420052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51</a:t>
            </a:fld>
            <a:endParaRPr lang="en-GB" dirty="0"/>
          </a:p>
        </p:txBody>
      </p:sp>
    </p:spTree>
    <p:extLst>
      <p:ext uri="{BB962C8B-B14F-4D97-AF65-F5344CB8AC3E}">
        <p14:creationId xmlns:p14="http://schemas.microsoft.com/office/powerpoint/2010/main" val="17140342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3200" dirty="0"/>
          </a:p>
        </p:txBody>
      </p:sp>
      <p:sp>
        <p:nvSpPr>
          <p:cNvPr id="4" name="Slide Number Placeholder 3"/>
          <p:cNvSpPr>
            <a:spLocks noGrp="1"/>
          </p:cNvSpPr>
          <p:nvPr>
            <p:ph type="sldNum" sz="quarter" idx="10"/>
          </p:nvPr>
        </p:nvSpPr>
        <p:spPr/>
        <p:txBody>
          <a:bodyPr/>
          <a:lstStyle/>
          <a:p>
            <a:fld id="{F3F28CB2-D84C-4584-8A53-48A8E671590F}" type="slidenum">
              <a:rPr lang="en-GB" smtClean="0"/>
              <a:t>52</a:t>
            </a:fld>
            <a:endParaRPr lang="en-GB" dirty="0"/>
          </a:p>
        </p:txBody>
      </p:sp>
    </p:spTree>
    <p:extLst>
      <p:ext uri="{BB962C8B-B14F-4D97-AF65-F5344CB8AC3E}">
        <p14:creationId xmlns:p14="http://schemas.microsoft.com/office/powerpoint/2010/main" val="12727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200" dirty="0"/>
              <a:t>updated</a:t>
            </a:r>
          </a:p>
        </p:txBody>
      </p:sp>
      <p:sp>
        <p:nvSpPr>
          <p:cNvPr id="4" name="Slide Number Placeholder 3"/>
          <p:cNvSpPr>
            <a:spLocks noGrp="1"/>
          </p:cNvSpPr>
          <p:nvPr>
            <p:ph type="sldNum" sz="quarter" idx="10"/>
          </p:nvPr>
        </p:nvSpPr>
        <p:spPr/>
        <p:txBody>
          <a:bodyPr/>
          <a:lstStyle/>
          <a:p>
            <a:fld id="{F3F28CB2-D84C-4584-8A53-48A8E671590F}" type="slidenum">
              <a:rPr lang="en-GB" smtClean="0"/>
              <a:t>53</a:t>
            </a:fld>
            <a:endParaRPr lang="en-GB" dirty="0"/>
          </a:p>
        </p:txBody>
      </p:sp>
    </p:spTree>
    <p:extLst>
      <p:ext uri="{BB962C8B-B14F-4D97-AF65-F5344CB8AC3E}">
        <p14:creationId xmlns:p14="http://schemas.microsoft.com/office/powerpoint/2010/main" val="41406326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3200" dirty="0"/>
          </a:p>
        </p:txBody>
      </p:sp>
      <p:sp>
        <p:nvSpPr>
          <p:cNvPr id="4" name="Slide Number Placeholder 3"/>
          <p:cNvSpPr>
            <a:spLocks noGrp="1"/>
          </p:cNvSpPr>
          <p:nvPr>
            <p:ph type="sldNum" sz="quarter" idx="10"/>
          </p:nvPr>
        </p:nvSpPr>
        <p:spPr/>
        <p:txBody>
          <a:bodyPr/>
          <a:lstStyle/>
          <a:p>
            <a:fld id="{F3F28CB2-D84C-4584-8A53-48A8E671590F}" type="slidenum">
              <a:rPr lang="en-GB" smtClean="0"/>
              <a:t>54</a:t>
            </a:fld>
            <a:endParaRPr lang="en-GB" dirty="0"/>
          </a:p>
        </p:txBody>
      </p:sp>
    </p:spTree>
    <p:extLst>
      <p:ext uri="{BB962C8B-B14F-4D97-AF65-F5344CB8AC3E}">
        <p14:creationId xmlns:p14="http://schemas.microsoft.com/office/powerpoint/2010/main" val="652360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EBD748-6C29-0545-AE29-9CD692968BF9}" type="slidenum">
              <a:rPr lang="en-US" smtClean="0"/>
              <a:t>6</a:t>
            </a:fld>
            <a:endParaRPr lang="en-US"/>
          </a:p>
        </p:txBody>
      </p:sp>
    </p:spTree>
    <p:extLst>
      <p:ext uri="{BB962C8B-B14F-4D97-AF65-F5344CB8AC3E}">
        <p14:creationId xmlns:p14="http://schemas.microsoft.com/office/powerpoint/2010/main" val="5212568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3200" dirty="0"/>
          </a:p>
        </p:txBody>
      </p:sp>
      <p:sp>
        <p:nvSpPr>
          <p:cNvPr id="4" name="Slide Number Placeholder 3"/>
          <p:cNvSpPr>
            <a:spLocks noGrp="1"/>
          </p:cNvSpPr>
          <p:nvPr>
            <p:ph type="sldNum" sz="quarter" idx="10"/>
          </p:nvPr>
        </p:nvSpPr>
        <p:spPr/>
        <p:txBody>
          <a:bodyPr/>
          <a:lstStyle/>
          <a:p>
            <a:fld id="{F3F28CB2-D84C-4584-8A53-48A8E671590F}" type="slidenum">
              <a:rPr lang="en-GB" smtClean="0"/>
              <a:t>55</a:t>
            </a:fld>
            <a:endParaRPr lang="en-GB" dirty="0"/>
          </a:p>
        </p:txBody>
      </p:sp>
    </p:spTree>
    <p:extLst>
      <p:ext uri="{BB962C8B-B14F-4D97-AF65-F5344CB8AC3E}">
        <p14:creationId xmlns:p14="http://schemas.microsoft.com/office/powerpoint/2010/main" val="21604359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200" dirty="0"/>
              <a:t>updated</a:t>
            </a:r>
          </a:p>
        </p:txBody>
      </p:sp>
      <p:sp>
        <p:nvSpPr>
          <p:cNvPr id="4" name="Slide Number Placeholder 3"/>
          <p:cNvSpPr>
            <a:spLocks noGrp="1"/>
          </p:cNvSpPr>
          <p:nvPr>
            <p:ph type="sldNum" sz="quarter" idx="10"/>
          </p:nvPr>
        </p:nvSpPr>
        <p:spPr/>
        <p:txBody>
          <a:bodyPr/>
          <a:lstStyle/>
          <a:p>
            <a:fld id="{F3F28CB2-D84C-4584-8A53-48A8E671590F}" type="slidenum">
              <a:rPr lang="en-GB" smtClean="0"/>
              <a:t>56</a:t>
            </a:fld>
            <a:endParaRPr lang="en-GB" dirty="0"/>
          </a:p>
        </p:txBody>
      </p:sp>
    </p:spTree>
    <p:extLst>
      <p:ext uri="{BB962C8B-B14F-4D97-AF65-F5344CB8AC3E}">
        <p14:creationId xmlns:p14="http://schemas.microsoft.com/office/powerpoint/2010/main" val="22377970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200" dirty="0"/>
              <a:t>updated</a:t>
            </a:r>
          </a:p>
        </p:txBody>
      </p:sp>
      <p:sp>
        <p:nvSpPr>
          <p:cNvPr id="4" name="Slide Number Placeholder 3"/>
          <p:cNvSpPr>
            <a:spLocks noGrp="1"/>
          </p:cNvSpPr>
          <p:nvPr>
            <p:ph type="sldNum" sz="quarter" idx="10"/>
          </p:nvPr>
        </p:nvSpPr>
        <p:spPr/>
        <p:txBody>
          <a:bodyPr/>
          <a:lstStyle/>
          <a:p>
            <a:fld id="{F3F28CB2-D84C-4584-8A53-48A8E671590F}" type="slidenum">
              <a:rPr lang="en-GB" smtClean="0"/>
              <a:t>57</a:t>
            </a:fld>
            <a:endParaRPr lang="en-GB" dirty="0"/>
          </a:p>
        </p:txBody>
      </p:sp>
    </p:spTree>
    <p:extLst>
      <p:ext uri="{BB962C8B-B14F-4D97-AF65-F5344CB8AC3E}">
        <p14:creationId xmlns:p14="http://schemas.microsoft.com/office/powerpoint/2010/main" val="12619856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58</a:t>
            </a:fld>
            <a:endParaRPr lang="en-GB" dirty="0"/>
          </a:p>
        </p:txBody>
      </p:sp>
    </p:spTree>
    <p:extLst>
      <p:ext uri="{BB962C8B-B14F-4D97-AF65-F5344CB8AC3E}">
        <p14:creationId xmlns:p14="http://schemas.microsoft.com/office/powerpoint/2010/main" val="19903490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3200" dirty="0"/>
          </a:p>
        </p:txBody>
      </p:sp>
      <p:sp>
        <p:nvSpPr>
          <p:cNvPr id="4" name="Slide Number Placeholder 3"/>
          <p:cNvSpPr>
            <a:spLocks noGrp="1"/>
          </p:cNvSpPr>
          <p:nvPr>
            <p:ph type="sldNum" sz="quarter" idx="10"/>
          </p:nvPr>
        </p:nvSpPr>
        <p:spPr/>
        <p:txBody>
          <a:bodyPr/>
          <a:lstStyle/>
          <a:p>
            <a:fld id="{F3F28CB2-D84C-4584-8A53-48A8E671590F}" type="slidenum">
              <a:rPr lang="en-GB" smtClean="0"/>
              <a:t>59</a:t>
            </a:fld>
            <a:endParaRPr lang="en-GB" dirty="0"/>
          </a:p>
        </p:txBody>
      </p:sp>
    </p:spTree>
    <p:extLst>
      <p:ext uri="{BB962C8B-B14F-4D97-AF65-F5344CB8AC3E}">
        <p14:creationId xmlns:p14="http://schemas.microsoft.com/office/powerpoint/2010/main" val="11345399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60</a:t>
            </a:fld>
            <a:endParaRPr lang="en-GB" dirty="0"/>
          </a:p>
        </p:txBody>
      </p:sp>
    </p:spTree>
    <p:extLst>
      <p:ext uri="{BB962C8B-B14F-4D97-AF65-F5344CB8AC3E}">
        <p14:creationId xmlns:p14="http://schemas.microsoft.com/office/powerpoint/2010/main" val="24277291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3200" dirty="0"/>
          </a:p>
        </p:txBody>
      </p:sp>
      <p:sp>
        <p:nvSpPr>
          <p:cNvPr id="4" name="Slide Number Placeholder 3"/>
          <p:cNvSpPr>
            <a:spLocks noGrp="1"/>
          </p:cNvSpPr>
          <p:nvPr>
            <p:ph type="sldNum" sz="quarter" idx="10"/>
          </p:nvPr>
        </p:nvSpPr>
        <p:spPr/>
        <p:txBody>
          <a:bodyPr/>
          <a:lstStyle/>
          <a:p>
            <a:fld id="{F3F28CB2-D84C-4584-8A53-48A8E671590F}" type="slidenum">
              <a:rPr lang="en-GB" smtClean="0"/>
              <a:t>61</a:t>
            </a:fld>
            <a:endParaRPr lang="en-GB" dirty="0"/>
          </a:p>
        </p:txBody>
      </p:sp>
    </p:spTree>
    <p:extLst>
      <p:ext uri="{BB962C8B-B14F-4D97-AF65-F5344CB8AC3E}">
        <p14:creationId xmlns:p14="http://schemas.microsoft.com/office/powerpoint/2010/main" val="5350594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800" dirty="0"/>
          </a:p>
        </p:txBody>
      </p:sp>
      <p:sp>
        <p:nvSpPr>
          <p:cNvPr id="4" name="Slide Number Placeholder 3"/>
          <p:cNvSpPr>
            <a:spLocks noGrp="1"/>
          </p:cNvSpPr>
          <p:nvPr>
            <p:ph type="sldNum" sz="quarter" idx="10"/>
          </p:nvPr>
        </p:nvSpPr>
        <p:spPr/>
        <p:txBody>
          <a:bodyPr/>
          <a:lstStyle/>
          <a:p>
            <a:fld id="{F3F28CB2-D84C-4584-8A53-48A8E671590F}" type="slidenum">
              <a:rPr lang="en-GB" smtClean="0"/>
              <a:t>62</a:t>
            </a:fld>
            <a:endParaRPr lang="en-GB" dirty="0"/>
          </a:p>
        </p:txBody>
      </p:sp>
    </p:spTree>
    <p:extLst>
      <p:ext uri="{BB962C8B-B14F-4D97-AF65-F5344CB8AC3E}">
        <p14:creationId xmlns:p14="http://schemas.microsoft.com/office/powerpoint/2010/main" val="14520948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F28CB2-D84C-4584-8A53-48A8E671590F}" type="slidenum">
              <a:rPr lang="en-GB" smtClean="0"/>
              <a:t>63</a:t>
            </a:fld>
            <a:endParaRPr lang="en-GB" dirty="0"/>
          </a:p>
        </p:txBody>
      </p:sp>
    </p:spTree>
    <p:extLst>
      <p:ext uri="{BB962C8B-B14F-4D97-AF65-F5344CB8AC3E}">
        <p14:creationId xmlns:p14="http://schemas.microsoft.com/office/powerpoint/2010/main" val="4219174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EBD748-6C29-0545-AE29-9CD692968BF9}" type="slidenum">
              <a:rPr lang="en-US" smtClean="0"/>
              <a:t>7</a:t>
            </a:fld>
            <a:endParaRPr lang="en-US"/>
          </a:p>
        </p:txBody>
      </p:sp>
    </p:spTree>
    <p:extLst>
      <p:ext uri="{BB962C8B-B14F-4D97-AF65-F5344CB8AC3E}">
        <p14:creationId xmlns:p14="http://schemas.microsoft.com/office/powerpoint/2010/main" val="2746526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EBD748-6C29-0545-AE29-9CD692968BF9}" type="slidenum">
              <a:rPr lang="en-US" smtClean="0"/>
              <a:t>8</a:t>
            </a:fld>
            <a:endParaRPr lang="en-US"/>
          </a:p>
        </p:txBody>
      </p:sp>
    </p:spTree>
    <p:extLst>
      <p:ext uri="{BB962C8B-B14F-4D97-AF65-F5344CB8AC3E}">
        <p14:creationId xmlns:p14="http://schemas.microsoft.com/office/powerpoint/2010/main" val="709158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EBD748-6C29-0545-AE29-9CD692968BF9}" type="slidenum">
              <a:rPr lang="en-US" smtClean="0"/>
              <a:t>9</a:t>
            </a:fld>
            <a:endParaRPr lang="en-US"/>
          </a:p>
        </p:txBody>
      </p:sp>
    </p:spTree>
    <p:extLst>
      <p:ext uri="{BB962C8B-B14F-4D97-AF65-F5344CB8AC3E}">
        <p14:creationId xmlns:p14="http://schemas.microsoft.com/office/powerpoint/2010/main" val="2191431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EBD748-6C29-0545-AE29-9CD692968BF9}" type="slidenum">
              <a:rPr lang="en-US" smtClean="0"/>
              <a:t>10</a:t>
            </a:fld>
            <a:endParaRPr lang="en-US"/>
          </a:p>
        </p:txBody>
      </p:sp>
    </p:spTree>
    <p:extLst>
      <p:ext uri="{BB962C8B-B14F-4D97-AF65-F5344CB8AC3E}">
        <p14:creationId xmlns:p14="http://schemas.microsoft.com/office/powerpoint/2010/main" val="16384467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77" y="5345359"/>
            <a:ext cx="1724025" cy="898278"/>
          </a:xfrm>
          <a:prstGeom prst="rect">
            <a:avLst/>
          </a:prstGeom>
        </p:spPr>
      </p:pic>
      <p:sp>
        <p:nvSpPr>
          <p:cNvPr id="14" name="Pladsholder til tekst 13"/>
          <p:cNvSpPr>
            <a:spLocks noGrp="1"/>
          </p:cNvSpPr>
          <p:nvPr>
            <p:ph type="body" sz="quarter" idx="10" hasCustomPrompt="1"/>
          </p:nvPr>
        </p:nvSpPr>
        <p:spPr>
          <a:xfrm>
            <a:off x="638176" y="769938"/>
            <a:ext cx="9220201" cy="997730"/>
          </a:xfrm>
        </p:spPr>
        <p:txBody>
          <a:bodyPr>
            <a:noAutofit/>
          </a:bodyPr>
          <a:lstStyle>
            <a:lvl1pPr marL="0" indent="0">
              <a:buNone/>
              <a:defRPr sz="7000" baseline="0">
                <a:solidFill>
                  <a:schemeClr val="bg1"/>
                </a:solidFill>
              </a:defRPr>
            </a:lvl1pPr>
            <a:lvl2pPr>
              <a:defRPr sz="4000"/>
            </a:lvl2pPr>
            <a:lvl3pPr>
              <a:defRPr sz="4000"/>
            </a:lvl3pPr>
            <a:lvl4pPr>
              <a:defRPr sz="4000"/>
            </a:lvl4pPr>
            <a:lvl5pPr>
              <a:defRPr sz="4000"/>
            </a:lvl5pPr>
          </a:lstStyle>
          <a:p>
            <a:pPr lvl="0"/>
            <a:r>
              <a:rPr lang="da-DK" dirty="0" err="1"/>
              <a:t>Powerpoint</a:t>
            </a:r>
            <a:r>
              <a:rPr lang="da-DK" dirty="0"/>
              <a:t> </a:t>
            </a:r>
            <a:r>
              <a:rPr lang="da-DK" dirty="0" err="1"/>
              <a:t>title</a:t>
            </a:r>
            <a:endParaRPr lang="da-DK" dirty="0"/>
          </a:p>
        </p:txBody>
      </p:sp>
      <p:sp>
        <p:nvSpPr>
          <p:cNvPr id="20" name="Pladsholder til tekst 18"/>
          <p:cNvSpPr>
            <a:spLocks noGrp="1"/>
          </p:cNvSpPr>
          <p:nvPr>
            <p:ph type="body" sz="quarter" idx="12" hasCustomPrompt="1"/>
          </p:nvPr>
        </p:nvSpPr>
        <p:spPr>
          <a:xfrm>
            <a:off x="676277" y="1767668"/>
            <a:ext cx="9182100" cy="2674938"/>
          </a:xfrm>
        </p:spPr>
        <p:txBody>
          <a:bodyPr/>
          <a:lstStyle>
            <a:lvl1pPr marL="0" indent="0">
              <a:buNone/>
              <a:defRPr>
                <a:solidFill>
                  <a:schemeClr val="bg1">
                    <a:lumMod val="85000"/>
                  </a:schemeClr>
                </a:solidFill>
              </a:defRPr>
            </a:lvl1pPr>
          </a:lstStyle>
          <a:p>
            <a:pPr lvl="0"/>
            <a:r>
              <a:rPr lang="da-DK" dirty="0"/>
              <a:t>Subheader</a:t>
            </a:r>
          </a:p>
        </p:txBody>
      </p:sp>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383" y="6195175"/>
            <a:ext cx="2560543" cy="384081"/>
          </a:xfrm>
          <a:prstGeom prst="rect">
            <a:avLst/>
          </a:prstGeom>
        </p:spPr>
      </p:pic>
    </p:spTree>
    <p:extLst>
      <p:ext uri="{BB962C8B-B14F-4D97-AF65-F5344CB8AC3E}">
        <p14:creationId xmlns:p14="http://schemas.microsoft.com/office/powerpoint/2010/main" val="2301310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E88E0-DA3B-924D-B8E7-D564DBB1DF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5EA331-98B7-D846-BDA1-F34F91C7B9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5E218-59CC-3046-AFCE-81459A13E175}"/>
              </a:ext>
            </a:extLst>
          </p:cNvPr>
          <p:cNvSpPr>
            <a:spLocks noGrp="1"/>
          </p:cNvSpPr>
          <p:nvPr>
            <p:ph type="dt" sz="half" idx="10"/>
          </p:nvPr>
        </p:nvSpPr>
        <p:spPr/>
        <p:txBody>
          <a:bodyPr/>
          <a:lstStyle/>
          <a:p>
            <a:fld id="{B6557938-7209-E84E-8779-E73F2E5E74F9}" type="datetimeFigureOut">
              <a:rPr lang="en-US" smtClean="0"/>
              <a:t>7/9/2025</a:t>
            </a:fld>
            <a:endParaRPr lang="en-US"/>
          </a:p>
        </p:txBody>
      </p:sp>
      <p:sp>
        <p:nvSpPr>
          <p:cNvPr id="5" name="Footer Placeholder 4">
            <a:extLst>
              <a:ext uri="{FF2B5EF4-FFF2-40B4-BE49-F238E27FC236}">
                <a16:creationId xmlns:a16="http://schemas.microsoft.com/office/drawing/2014/main" id="{A214ABD3-B029-8F4C-A03C-9A9E38535B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06BCD-971A-2140-AAA5-BB8BEA476F00}"/>
              </a:ext>
            </a:extLst>
          </p:cNvPr>
          <p:cNvSpPr>
            <a:spLocks noGrp="1"/>
          </p:cNvSpPr>
          <p:nvPr>
            <p:ph type="sldNum" sz="quarter" idx="12"/>
          </p:nvPr>
        </p:nvSpPr>
        <p:spPr/>
        <p:txBody>
          <a:bodyPr/>
          <a:lstStyle/>
          <a:p>
            <a:fld id="{95254FF2-C345-C14C-A446-6D31FFBB543C}" type="slidenum">
              <a:rPr lang="en-US" smtClean="0"/>
              <a:t>‹#›</a:t>
            </a:fld>
            <a:endParaRPr lang="en-US"/>
          </a:p>
        </p:txBody>
      </p:sp>
    </p:spTree>
    <p:extLst>
      <p:ext uri="{BB962C8B-B14F-4D97-AF65-F5344CB8AC3E}">
        <p14:creationId xmlns:p14="http://schemas.microsoft.com/office/powerpoint/2010/main" val="250142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77" y="5345359"/>
            <a:ext cx="1724025" cy="898278"/>
          </a:xfrm>
          <a:prstGeom prst="rect">
            <a:avLst/>
          </a:prstGeom>
        </p:spPr>
      </p:pic>
      <p:sp>
        <p:nvSpPr>
          <p:cNvPr id="14" name="Pladsholder til tekst 13"/>
          <p:cNvSpPr>
            <a:spLocks noGrp="1"/>
          </p:cNvSpPr>
          <p:nvPr>
            <p:ph type="body" sz="quarter" idx="10" hasCustomPrompt="1"/>
          </p:nvPr>
        </p:nvSpPr>
        <p:spPr>
          <a:xfrm>
            <a:off x="638176" y="769938"/>
            <a:ext cx="9220201" cy="997730"/>
          </a:xfrm>
        </p:spPr>
        <p:txBody>
          <a:bodyPr>
            <a:noAutofit/>
          </a:bodyPr>
          <a:lstStyle>
            <a:lvl1pPr marL="0" indent="0">
              <a:buNone/>
              <a:defRPr sz="7000" baseline="0">
                <a:solidFill>
                  <a:schemeClr val="bg1"/>
                </a:solidFill>
              </a:defRPr>
            </a:lvl1pPr>
            <a:lvl2pPr>
              <a:defRPr sz="4000"/>
            </a:lvl2pPr>
            <a:lvl3pPr>
              <a:defRPr sz="4000"/>
            </a:lvl3pPr>
            <a:lvl4pPr>
              <a:defRPr sz="4000"/>
            </a:lvl4pPr>
            <a:lvl5pPr>
              <a:defRPr sz="4000"/>
            </a:lvl5pPr>
          </a:lstStyle>
          <a:p>
            <a:pPr lvl="0"/>
            <a:r>
              <a:rPr lang="da-DK" dirty="0" err="1"/>
              <a:t>Powerpoint</a:t>
            </a:r>
            <a:r>
              <a:rPr lang="da-DK" dirty="0"/>
              <a:t> </a:t>
            </a:r>
            <a:r>
              <a:rPr lang="da-DK" dirty="0" err="1"/>
              <a:t>title</a:t>
            </a:r>
            <a:endParaRPr lang="da-DK" dirty="0"/>
          </a:p>
        </p:txBody>
      </p:sp>
      <p:sp>
        <p:nvSpPr>
          <p:cNvPr id="20" name="Pladsholder til tekst 18"/>
          <p:cNvSpPr>
            <a:spLocks noGrp="1"/>
          </p:cNvSpPr>
          <p:nvPr>
            <p:ph type="body" sz="quarter" idx="12" hasCustomPrompt="1"/>
          </p:nvPr>
        </p:nvSpPr>
        <p:spPr>
          <a:xfrm>
            <a:off x="676277" y="1767668"/>
            <a:ext cx="9182100" cy="2674938"/>
          </a:xfrm>
        </p:spPr>
        <p:txBody>
          <a:bodyPr/>
          <a:lstStyle>
            <a:lvl1pPr marL="0" indent="0">
              <a:buNone/>
              <a:defRPr>
                <a:solidFill>
                  <a:schemeClr val="bg1">
                    <a:lumMod val="85000"/>
                  </a:schemeClr>
                </a:solidFill>
              </a:defRPr>
            </a:lvl1pPr>
          </a:lstStyle>
          <a:p>
            <a:pPr lvl="0"/>
            <a:r>
              <a:rPr lang="da-DK" dirty="0"/>
              <a:t>Subheader</a:t>
            </a:r>
          </a:p>
        </p:txBody>
      </p:sp>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383" y="6195175"/>
            <a:ext cx="2560543" cy="384081"/>
          </a:xfrm>
          <a:prstGeom prst="rect">
            <a:avLst/>
          </a:prstGeom>
        </p:spPr>
      </p:pic>
    </p:spTree>
    <p:extLst>
      <p:ext uri="{BB962C8B-B14F-4D97-AF65-F5344CB8AC3E}">
        <p14:creationId xmlns:p14="http://schemas.microsoft.com/office/powerpoint/2010/main" val="802804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pic>
        <p:nvPicPr>
          <p:cNvPr id="7" name="Bille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3175" y="627064"/>
            <a:ext cx="1247775" cy="561975"/>
          </a:xfrm>
          <a:prstGeom prst="rect">
            <a:avLst/>
          </a:prstGeom>
        </p:spPr>
      </p:pic>
      <p:sp>
        <p:nvSpPr>
          <p:cNvPr id="11" name="Titel 1"/>
          <p:cNvSpPr>
            <a:spLocks noGrp="1"/>
          </p:cNvSpPr>
          <p:nvPr>
            <p:ph type="title" hasCustomPrompt="1"/>
          </p:nvPr>
        </p:nvSpPr>
        <p:spPr>
          <a:xfrm>
            <a:off x="647701" y="427039"/>
            <a:ext cx="9343323" cy="1063625"/>
          </a:xfrm>
        </p:spPr>
        <p:txBody>
          <a:bodyPr>
            <a:normAutofit/>
          </a:bodyPr>
          <a:lstStyle>
            <a:lvl1pPr>
              <a:defRPr sz="4000" b="1">
                <a:solidFill>
                  <a:srgbClr val="00265A"/>
                </a:solidFill>
                <a:latin typeface="+mn-lt"/>
              </a:defRPr>
            </a:lvl1pPr>
          </a:lstStyle>
          <a:p>
            <a:r>
              <a:rPr lang="da-DK" dirty="0"/>
              <a:t>Slide </a:t>
            </a:r>
            <a:r>
              <a:rPr lang="da-DK" dirty="0" err="1"/>
              <a:t>title</a:t>
            </a:r>
            <a:endParaRPr lang="da-DK" dirty="0"/>
          </a:p>
        </p:txBody>
      </p:sp>
      <p:sp>
        <p:nvSpPr>
          <p:cNvPr id="12" name="Pladsholder til indhold 2"/>
          <p:cNvSpPr>
            <a:spLocks noGrp="1"/>
          </p:cNvSpPr>
          <p:nvPr>
            <p:ph idx="1" hasCustomPrompt="1"/>
          </p:nvPr>
        </p:nvSpPr>
        <p:spPr>
          <a:xfrm>
            <a:off x="676273" y="1524002"/>
            <a:ext cx="10734675" cy="4619625"/>
          </a:xfrm>
        </p:spPr>
        <p:txBody>
          <a:bodyPr/>
          <a:lstStyle>
            <a:lvl1pPr algn="l">
              <a:lnSpc>
                <a:spcPts val="1700"/>
              </a:lnSpc>
              <a:spcBef>
                <a:spcPts val="1100"/>
              </a:spcBef>
              <a:buSzPct val="95000"/>
              <a:defRPr sz="2800"/>
            </a:lvl1pPr>
          </a:lstStyle>
          <a:p>
            <a:pPr algn="l">
              <a:lnSpc>
                <a:spcPts val="1700"/>
              </a:lnSpc>
              <a:spcBef>
                <a:spcPts val="1100"/>
              </a:spcBef>
            </a:pPr>
            <a:r>
              <a:rPr lang="da-DK" sz="1300" dirty="0" err="1"/>
              <a:t>Aperibuscimod</a:t>
            </a:r>
            <a:r>
              <a:rPr lang="da-DK" sz="1300" dirty="0"/>
              <a:t> </a:t>
            </a:r>
            <a:r>
              <a:rPr lang="da-DK" sz="1300" dirty="0" err="1"/>
              <a:t>quatem</a:t>
            </a:r>
            <a:r>
              <a:rPr lang="da-DK" sz="1300" dirty="0"/>
              <a:t> lam </a:t>
            </a:r>
            <a:r>
              <a:rPr lang="da-DK" sz="1300" dirty="0" err="1"/>
              <a:t>faccullabor</a:t>
            </a:r>
            <a:r>
              <a:rPr lang="da-DK" sz="1300" dirty="0"/>
              <a:t> re </a:t>
            </a:r>
            <a:r>
              <a:rPr lang="da-DK" sz="1300" dirty="0" err="1"/>
              <a:t>quidit</a:t>
            </a:r>
            <a:r>
              <a:rPr lang="da-DK" sz="1300" dirty="0"/>
              <a:t> </a:t>
            </a:r>
            <a:r>
              <a:rPr lang="da-DK" sz="1300" dirty="0" err="1"/>
              <a:t>dolo</a:t>
            </a:r>
            <a:r>
              <a:rPr lang="da-DK" sz="1300" dirty="0"/>
              <a:t> </a:t>
            </a:r>
            <a:r>
              <a:rPr lang="da-DK" sz="1300" dirty="0" err="1"/>
              <a:t>quas</a:t>
            </a:r>
            <a:r>
              <a:rPr lang="da-DK" sz="1300" dirty="0"/>
              <a:t> ea nos et la </a:t>
            </a:r>
            <a:r>
              <a:rPr lang="da-DK" sz="1300" dirty="0" err="1"/>
              <a:t>velenim</a:t>
            </a:r>
            <a:r>
              <a:rPr lang="da-DK" sz="1300" dirty="0"/>
              <a:t> </a:t>
            </a:r>
            <a:r>
              <a:rPr lang="da-DK" sz="1300" dirty="0" err="1"/>
              <a:t>aximus</a:t>
            </a:r>
            <a:r>
              <a:rPr lang="da-DK" sz="1300" dirty="0"/>
              <a:t>, </a:t>
            </a:r>
            <a:r>
              <a:rPr lang="da-DK" sz="1300" dirty="0" err="1"/>
              <a:t>commosantur</a:t>
            </a:r>
            <a:r>
              <a:rPr lang="da-DK" sz="1300" dirty="0"/>
              <a:t>?</a:t>
            </a:r>
          </a:p>
          <a:p>
            <a:pPr algn="l">
              <a:lnSpc>
                <a:spcPts val="1700"/>
              </a:lnSpc>
              <a:spcBef>
                <a:spcPts val="1100"/>
              </a:spcBef>
            </a:pPr>
            <a:r>
              <a:rPr lang="da-DK" sz="1300" dirty="0" err="1"/>
              <a:t>Harios</a:t>
            </a:r>
            <a:r>
              <a:rPr lang="da-DK" sz="1300" dirty="0"/>
              <a:t> </a:t>
            </a:r>
            <a:r>
              <a:rPr lang="da-DK" sz="1300" dirty="0" err="1"/>
              <a:t>dollabo</a:t>
            </a:r>
            <a:r>
              <a:rPr lang="da-DK" sz="1300" dirty="0"/>
              <a:t>. Nam </a:t>
            </a:r>
            <a:r>
              <a:rPr lang="da-DK" sz="1300" dirty="0" err="1"/>
              <a:t>quis</a:t>
            </a:r>
            <a:r>
              <a:rPr lang="da-DK" sz="1300" dirty="0"/>
              <a:t> </a:t>
            </a:r>
            <a:r>
              <a:rPr lang="da-DK" sz="1300" dirty="0" err="1"/>
              <a:t>mollacc</a:t>
            </a:r>
            <a:r>
              <a:rPr lang="da-DK" sz="1300" dirty="0"/>
              <a:t> </a:t>
            </a:r>
            <a:r>
              <a:rPr lang="da-DK" sz="1300" dirty="0" err="1"/>
              <a:t>usapic</a:t>
            </a:r>
            <a:r>
              <a:rPr lang="da-DK" sz="1300" dirty="0"/>
              <a:t> to od et, </a:t>
            </a:r>
            <a:r>
              <a:rPr lang="da-DK" sz="1300" dirty="0" err="1"/>
              <a:t>que</a:t>
            </a:r>
            <a:r>
              <a:rPr lang="da-DK" sz="1300" dirty="0"/>
              <a:t> et </a:t>
            </a:r>
            <a:r>
              <a:rPr lang="da-DK" sz="1300" dirty="0" err="1"/>
              <a:t>aperore</a:t>
            </a:r>
            <a:r>
              <a:rPr lang="da-DK" sz="1300" dirty="0"/>
              <a:t>, </a:t>
            </a:r>
            <a:r>
              <a:rPr lang="da-DK" sz="1300" dirty="0" err="1"/>
              <a:t>cusandi</a:t>
            </a:r>
            <a:r>
              <a:rPr lang="da-DK" sz="1300" dirty="0"/>
              <a:t> </a:t>
            </a:r>
            <a:r>
              <a:rPr lang="da-DK" sz="1300" dirty="0" err="1"/>
              <a:t>aut</a:t>
            </a:r>
            <a:r>
              <a:rPr lang="da-DK" sz="1300" dirty="0"/>
              <a:t> </a:t>
            </a:r>
            <a:r>
              <a:rPr lang="da-DK" sz="1300" dirty="0" err="1"/>
              <a:t>pelicii</a:t>
            </a:r>
            <a:r>
              <a:rPr lang="da-DK" sz="1300" dirty="0"/>
              <a:t> </a:t>
            </a:r>
            <a:r>
              <a:rPr lang="da-DK" sz="1300" dirty="0" err="1"/>
              <a:t>stotam</a:t>
            </a:r>
            <a:r>
              <a:rPr lang="da-DK" sz="1300" dirty="0"/>
              <a:t> </a:t>
            </a:r>
            <a:r>
              <a:rPr lang="da-DK" sz="1300" dirty="0" err="1"/>
              <a:t>disciis</a:t>
            </a:r>
            <a:r>
              <a:rPr lang="da-DK" sz="1300" dirty="0"/>
              <a:t> si te pa </a:t>
            </a:r>
            <a:r>
              <a:rPr lang="da-DK" sz="1300" dirty="0" err="1"/>
              <a:t>voles</a:t>
            </a:r>
            <a:r>
              <a:rPr lang="da-DK" sz="1300" dirty="0"/>
              <a:t> </a:t>
            </a:r>
            <a:r>
              <a:rPr lang="da-DK" sz="1300" dirty="0" err="1"/>
              <a:t>esendi</a:t>
            </a:r>
            <a:r>
              <a:rPr lang="da-DK" sz="1300" dirty="0"/>
              <a:t> </a:t>
            </a:r>
            <a:r>
              <a:rPr lang="da-DK" sz="1300" dirty="0" err="1"/>
              <a:t>volupiet</a:t>
            </a:r>
            <a:r>
              <a:rPr lang="da-DK" sz="1300" dirty="0"/>
              <a:t> </a:t>
            </a:r>
            <a:r>
              <a:rPr lang="da-DK" sz="1300" dirty="0" err="1"/>
              <a:t>omnis</a:t>
            </a:r>
            <a:r>
              <a:rPr lang="da-DK" sz="1300" dirty="0"/>
              <a:t> </a:t>
            </a:r>
            <a:r>
              <a:rPr lang="da-DK" sz="1300" dirty="0" err="1"/>
              <a:t>enihili</a:t>
            </a:r>
            <a:r>
              <a:rPr lang="da-DK" sz="1300" dirty="0"/>
              <a:t> </a:t>
            </a:r>
            <a:r>
              <a:rPr lang="da-DK" sz="1300" dirty="0" err="1"/>
              <a:t>tatiandam</a:t>
            </a:r>
            <a:r>
              <a:rPr lang="da-DK" sz="1300" dirty="0"/>
              <a:t> et </a:t>
            </a:r>
            <a:r>
              <a:rPr lang="da-DK" sz="1300" dirty="0" err="1"/>
              <a:t>hari</a:t>
            </a:r>
            <a:r>
              <a:rPr lang="da-DK" sz="1300" dirty="0"/>
              <a:t> </a:t>
            </a:r>
            <a:r>
              <a:rPr lang="da-DK" sz="1300" dirty="0" err="1"/>
              <a:t>ate</a:t>
            </a:r>
            <a:r>
              <a:rPr lang="da-DK" sz="1300" dirty="0"/>
              <a:t> </a:t>
            </a:r>
            <a:r>
              <a:rPr lang="da-DK" sz="1300" dirty="0" err="1"/>
              <a:t>aut</a:t>
            </a:r>
            <a:r>
              <a:rPr lang="da-DK" sz="1300" dirty="0"/>
              <a:t> re peribus et </a:t>
            </a:r>
            <a:r>
              <a:rPr lang="da-DK" sz="1300" dirty="0" err="1"/>
              <a:t>ellabo</a:t>
            </a:r>
            <a:r>
              <a:rPr lang="da-DK" sz="1300" dirty="0"/>
              <a:t>. </a:t>
            </a:r>
            <a:r>
              <a:rPr lang="da-DK" sz="1300" dirty="0" err="1"/>
              <a:t>Um</a:t>
            </a:r>
            <a:r>
              <a:rPr lang="da-DK" sz="1300" dirty="0"/>
              <a:t> </a:t>
            </a:r>
            <a:r>
              <a:rPr lang="da-DK" sz="1300" dirty="0" err="1"/>
              <a:t>quat</a:t>
            </a:r>
            <a:r>
              <a:rPr lang="da-DK" sz="1300" dirty="0"/>
              <a:t>.</a:t>
            </a:r>
          </a:p>
          <a:p>
            <a:pPr algn="l">
              <a:lnSpc>
                <a:spcPts val="1700"/>
              </a:lnSpc>
              <a:spcBef>
                <a:spcPts val="1100"/>
              </a:spcBef>
            </a:pPr>
            <a:r>
              <a:rPr lang="da-DK" sz="1300" dirty="0" err="1"/>
              <a:t>Beaquamus</a:t>
            </a:r>
            <a:r>
              <a:rPr lang="da-DK" sz="1300" dirty="0"/>
              <a:t> </a:t>
            </a:r>
            <a:r>
              <a:rPr lang="da-DK" sz="1300" dirty="0" err="1"/>
              <a:t>quasin</a:t>
            </a:r>
            <a:r>
              <a:rPr lang="da-DK" sz="1300" dirty="0"/>
              <a:t> </a:t>
            </a:r>
            <a:r>
              <a:rPr lang="da-DK" sz="1300" dirty="0" err="1"/>
              <a:t>conseque</a:t>
            </a:r>
            <a:r>
              <a:rPr lang="da-DK" sz="1300" dirty="0"/>
              <a:t> </a:t>
            </a:r>
            <a:r>
              <a:rPr lang="da-DK" sz="1300" dirty="0" err="1"/>
              <a:t>commod</a:t>
            </a:r>
            <a:r>
              <a:rPr lang="da-DK" sz="1300" dirty="0"/>
              <a:t> </a:t>
            </a:r>
            <a:r>
              <a:rPr lang="da-DK" sz="1300" dirty="0" err="1"/>
              <a:t>quamenistrum</a:t>
            </a:r>
            <a:r>
              <a:rPr lang="da-DK" sz="1300" dirty="0"/>
              <a:t> </a:t>
            </a:r>
            <a:r>
              <a:rPr lang="da-DK" sz="1300" dirty="0" err="1"/>
              <a:t>ipsunto</a:t>
            </a:r>
            <a:r>
              <a:rPr lang="da-DK" sz="1300" dirty="0"/>
              <a:t> te </a:t>
            </a:r>
            <a:r>
              <a:rPr lang="da-DK" sz="1300" dirty="0" err="1"/>
              <a:t>volum</a:t>
            </a:r>
            <a:r>
              <a:rPr lang="da-DK" sz="1300" dirty="0"/>
              <a:t> re </a:t>
            </a:r>
            <a:r>
              <a:rPr lang="da-DK" sz="1300" dirty="0" err="1"/>
              <a:t>omnimpo</a:t>
            </a:r>
            <a:r>
              <a:rPr lang="da-DK" sz="1300" dirty="0"/>
              <a:t> </a:t>
            </a:r>
            <a:r>
              <a:rPr lang="da-DK" sz="1300" dirty="0" err="1"/>
              <a:t>reiciae</a:t>
            </a:r>
            <a:r>
              <a:rPr lang="da-DK" sz="1300" dirty="0"/>
              <a:t> </a:t>
            </a:r>
            <a:r>
              <a:rPr lang="da-DK" sz="1300" dirty="0" err="1"/>
              <a:t>ctiandi</a:t>
            </a:r>
            <a:r>
              <a:rPr lang="da-DK" sz="1300" dirty="0"/>
              <a:t> </a:t>
            </a:r>
            <a:r>
              <a:rPr lang="da-DK" sz="1300" dirty="0" err="1"/>
              <a:t>tatem</a:t>
            </a:r>
            <a:r>
              <a:rPr lang="da-DK" sz="1300" dirty="0"/>
              <a:t>. </a:t>
            </a:r>
            <a:r>
              <a:rPr lang="da-DK" sz="1300" dirty="0" err="1"/>
              <a:t>Olupiendis</a:t>
            </a:r>
            <a:r>
              <a:rPr lang="da-DK" sz="1300" dirty="0"/>
              <a:t> a </a:t>
            </a:r>
            <a:r>
              <a:rPr lang="da-DK" sz="1300" dirty="0" err="1"/>
              <a:t>parum</a:t>
            </a:r>
            <a:r>
              <a:rPr lang="da-DK" sz="1300" dirty="0"/>
              <a:t> </a:t>
            </a:r>
            <a:r>
              <a:rPr lang="da-DK" sz="1300" dirty="0" err="1"/>
              <a:t>eum</a:t>
            </a:r>
            <a:r>
              <a:rPr lang="da-DK" sz="1300" dirty="0"/>
              <a:t> </a:t>
            </a:r>
            <a:r>
              <a:rPr lang="da-DK" sz="1300" dirty="0" err="1"/>
              <a:t>inum</a:t>
            </a:r>
            <a:r>
              <a:rPr lang="da-DK" sz="1300" dirty="0"/>
              <a:t> </a:t>
            </a:r>
            <a:r>
              <a:rPr lang="da-DK" sz="1300" dirty="0" err="1"/>
              <a:t>quae</a:t>
            </a:r>
            <a:r>
              <a:rPr lang="da-DK" sz="1300" dirty="0"/>
              <a:t> ex et </a:t>
            </a:r>
            <a:r>
              <a:rPr lang="da-DK" sz="1300" dirty="0" err="1"/>
              <a:t>et</a:t>
            </a:r>
            <a:r>
              <a:rPr lang="da-DK" sz="1300" dirty="0"/>
              <a:t> </a:t>
            </a:r>
            <a:r>
              <a:rPr lang="da-DK" sz="1300" dirty="0" err="1"/>
              <a:t>dendis</a:t>
            </a:r>
            <a:r>
              <a:rPr lang="da-DK" sz="1300" dirty="0"/>
              <a:t> </a:t>
            </a:r>
            <a:r>
              <a:rPr lang="da-DK" sz="1300" dirty="0" err="1"/>
              <a:t>doluptatibus</a:t>
            </a:r>
            <a:r>
              <a:rPr lang="da-DK" sz="1300" dirty="0"/>
              <a:t> </a:t>
            </a:r>
            <a:r>
              <a:rPr lang="da-DK" sz="1300" dirty="0" err="1"/>
              <a:t>audignis</a:t>
            </a:r>
            <a:r>
              <a:rPr lang="da-DK" sz="1300" dirty="0"/>
              <a:t> </a:t>
            </a:r>
            <a:r>
              <a:rPr lang="da-DK" sz="1300" dirty="0" err="1"/>
              <a:t>apidel</a:t>
            </a:r>
            <a:r>
              <a:rPr lang="da-DK" sz="1300" dirty="0"/>
              <a:t> </a:t>
            </a:r>
            <a:r>
              <a:rPr lang="da-DK" sz="1300" dirty="0" err="1"/>
              <a:t>ipis</a:t>
            </a:r>
            <a:r>
              <a:rPr lang="da-DK" sz="1300" dirty="0"/>
              <a:t> et </a:t>
            </a:r>
            <a:r>
              <a:rPr lang="da-DK" sz="1300" dirty="0" err="1"/>
              <a:t>vellorr</a:t>
            </a:r>
            <a:r>
              <a:rPr lang="da-DK" sz="1300" dirty="0"/>
              <a:t> </a:t>
            </a:r>
            <a:r>
              <a:rPr lang="da-DK" sz="1300" dirty="0" err="1"/>
              <a:t>orporeiument</a:t>
            </a:r>
            <a:r>
              <a:rPr lang="da-DK" sz="1300" dirty="0"/>
              <a:t> </a:t>
            </a:r>
            <a:r>
              <a:rPr lang="da-DK" sz="1300" dirty="0" err="1"/>
              <a:t>quiste</a:t>
            </a:r>
            <a:r>
              <a:rPr lang="da-DK" sz="1300" dirty="0"/>
              <a:t> </a:t>
            </a:r>
            <a:r>
              <a:rPr lang="da-DK" sz="1300" dirty="0" err="1"/>
              <a:t>num</a:t>
            </a:r>
            <a:r>
              <a:rPr lang="da-DK" sz="1300" dirty="0"/>
              <a:t> </a:t>
            </a:r>
            <a:r>
              <a:rPr lang="da-DK" sz="1300" dirty="0" err="1"/>
              <a:t>volum</a:t>
            </a:r>
            <a:r>
              <a:rPr lang="da-DK" sz="1300" dirty="0"/>
              <a:t> </a:t>
            </a:r>
            <a:r>
              <a:rPr lang="da-DK" sz="1300" dirty="0" err="1"/>
              <a:t>voluptatquae</a:t>
            </a:r>
            <a:r>
              <a:rPr lang="da-DK" sz="1300" dirty="0"/>
              <a:t> </a:t>
            </a:r>
            <a:r>
              <a:rPr lang="da-DK" sz="1300" dirty="0" err="1"/>
              <a:t>iusdam</a:t>
            </a:r>
            <a:r>
              <a:rPr lang="da-DK" sz="1300" dirty="0"/>
              <a:t> </a:t>
            </a:r>
            <a:r>
              <a:rPr lang="da-DK" sz="1300" dirty="0" err="1"/>
              <a:t>aut</a:t>
            </a:r>
            <a:r>
              <a:rPr lang="da-DK" sz="1300" dirty="0"/>
              <a:t> </a:t>
            </a:r>
            <a:r>
              <a:rPr lang="da-DK" sz="1300" dirty="0" err="1"/>
              <a:t>ditate</a:t>
            </a:r>
            <a:r>
              <a:rPr lang="da-DK" sz="1300" dirty="0"/>
              <a:t> et </a:t>
            </a:r>
            <a:r>
              <a:rPr lang="da-DK" sz="1300" dirty="0" err="1"/>
              <a:t>dolorru</a:t>
            </a:r>
            <a:r>
              <a:rPr lang="da-DK" sz="1300" dirty="0"/>
              <a:t> </a:t>
            </a:r>
            <a:r>
              <a:rPr lang="da-DK" sz="1300" dirty="0" err="1"/>
              <a:t>mquam</a:t>
            </a:r>
            <a:r>
              <a:rPr lang="da-DK" sz="1300" dirty="0"/>
              <a:t>, </a:t>
            </a:r>
            <a:r>
              <a:rPr lang="da-DK" sz="1300" dirty="0" err="1"/>
              <a:t>cuptur</a:t>
            </a:r>
            <a:r>
              <a:rPr lang="da-DK" sz="1300" dirty="0"/>
              <a:t> </a:t>
            </a:r>
            <a:r>
              <a:rPr lang="da-DK" sz="1300" dirty="0" err="1"/>
              <a:t>aliqui</a:t>
            </a:r>
            <a:r>
              <a:rPr lang="da-DK" sz="1300" dirty="0"/>
              <a:t> tempos </a:t>
            </a:r>
            <a:r>
              <a:rPr lang="da-DK" sz="1300" dirty="0" err="1"/>
              <a:t>provit</a:t>
            </a:r>
            <a:r>
              <a:rPr lang="da-DK" sz="1300" dirty="0"/>
              <a:t> </a:t>
            </a:r>
            <a:r>
              <a:rPr lang="da-DK" sz="1300" dirty="0" err="1"/>
              <a:t>qui</a:t>
            </a:r>
            <a:r>
              <a:rPr lang="da-DK" sz="1300" dirty="0"/>
              <a:t> </a:t>
            </a:r>
            <a:r>
              <a:rPr lang="da-DK" sz="1300" dirty="0" err="1"/>
              <a:t>testendam</a:t>
            </a:r>
            <a:r>
              <a:rPr lang="da-DK" sz="1300" dirty="0"/>
              <a:t> </a:t>
            </a:r>
            <a:r>
              <a:rPr lang="da-DK" sz="1300" dirty="0" err="1"/>
              <a:t>aut</a:t>
            </a:r>
            <a:r>
              <a:rPr lang="da-DK" sz="1300" dirty="0"/>
              <a:t> </a:t>
            </a:r>
            <a:r>
              <a:rPr lang="da-DK" sz="1300" dirty="0" err="1"/>
              <a:t>auda</a:t>
            </a:r>
            <a:r>
              <a:rPr lang="da-DK" sz="1300" dirty="0"/>
              <a:t> imi, is </a:t>
            </a:r>
            <a:r>
              <a:rPr lang="da-DK" sz="1300" dirty="0" err="1"/>
              <a:t>essequi</a:t>
            </a:r>
            <a:r>
              <a:rPr lang="da-DK" sz="1300" dirty="0"/>
              <a:t> </a:t>
            </a:r>
            <a:r>
              <a:rPr lang="da-DK" sz="1300" dirty="0" err="1"/>
              <a:t>bera</a:t>
            </a:r>
            <a:r>
              <a:rPr lang="da-DK" sz="1300" dirty="0"/>
              <a:t> </a:t>
            </a:r>
            <a:r>
              <a:rPr lang="da-DK" sz="1300" dirty="0" err="1"/>
              <a:t>vernate</a:t>
            </a:r>
            <a:r>
              <a:rPr lang="da-DK" sz="1300" dirty="0"/>
              <a:t> </a:t>
            </a:r>
            <a:r>
              <a:rPr lang="da-DK" sz="1300" dirty="0" err="1"/>
              <a:t>esto</a:t>
            </a:r>
            <a:r>
              <a:rPr lang="da-DK" sz="1300" dirty="0"/>
              <a:t> </a:t>
            </a:r>
            <a:r>
              <a:rPr lang="da-DK" sz="1300" dirty="0" err="1"/>
              <a:t>conse</a:t>
            </a:r>
            <a:r>
              <a:rPr lang="da-DK" sz="1300" dirty="0"/>
              <a:t> non </a:t>
            </a:r>
            <a:r>
              <a:rPr lang="da-DK" sz="1300" dirty="0" err="1"/>
              <a:t>consequi</a:t>
            </a:r>
            <a:r>
              <a:rPr lang="da-DK" sz="1300" dirty="0"/>
              <a:t> </a:t>
            </a:r>
            <a:r>
              <a:rPr lang="da-DK" sz="1300" dirty="0" err="1"/>
              <a:t>ducipic</a:t>
            </a:r>
            <a:r>
              <a:rPr lang="da-DK" sz="1300" dirty="0"/>
              <a:t> </a:t>
            </a:r>
            <a:r>
              <a:rPr lang="da-DK" sz="1300" dirty="0" err="1"/>
              <a:t>totaquo</a:t>
            </a:r>
            <a:r>
              <a:rPr lang="da-DK" sz="1300" dirty="0"/>
              <a:t> es </a:t>
            </a:r>
            <a:r>
              <a:rPr lang="da-DK" sz="1300" dirty="0" err="1"/>
              <a:t>quid</a:t>
            </a:r>
            <a:r>
              <a:rPr lang="da-DK" sz="1300" dirty="0"/>
              <a:t> </a:t>
            </a:r>
            <a:r>
              <a:rPr lang="da-DK" sz="1300" dirty="0" err="1"/>
              <a:t>utaturibus</a:t>
            </a:r>
            <a:r>
              <a:rPr lang="da-DK" sz="1300" dirty="0"/>
              <a:t> </a:t>
            </a:r>
            <a:r>
              <a:rPr lang="da-DK" sz="1300" dirty="0" err="1"/>
              <a:t>eum</a:t>
            </a:r>
            <a:r>
              <a:rPr lang="da-DK" sz="1300" dirty="0"/>
              <a:t> </a:t>
            </a:r>
            <a:r>
              <a:rPr lang="da-DK" sz="1300" dirty="0" err="1"/>
              <a:t>voleseque</a:t>
            </a:r>
            <a:r>
              <a:rPr lang="da-DK" sz="1300" dirty="0"/>
              <a:t> </a:t>
            </a:r>
            <a:r>
              <a:rPr lang="da-DK" sz="1300" dirty="0" err="1"/>
              <a:t>landell</a:t>
            </a:r>
            <a:r>
              <a:rPr lang="da-DK" sz="1300" dirty="0"/>
              <a:t> </a:t>
            </a:r>
            <a:r>
              <a:rPr lang="da-DK" sz="1300" dirty="0" err="1"/>
              <a:t>ectur</a:t>
            </a:r>
            <a:r>
              <a:rPr lang="da-DK" sz="1300" dirty="0"/>
              <a:t>? </a:t>
            </a:r>
            <a:r>
              <a:rPr lang="da-DK" sz="1300" dirty="0" err="1"/>
              <a:t>Qui</a:t>
            </a:r>
            <a:r>
              <a:rPr lang="da-DK" sz="1300" dirty="0"/>
              <a:t> </a:t>
            </a:r>
            <a:r>
              <a:rPr lang="da-DK" sz="1300" dirty="0" err="1"/>
              <a:t>nullandi</a:t>
            </a:r>
            <a:r>
              <a:rPr lang="da-DK" sz="1300" dirty="0"/>
              <a:t> dis et </a:t>
            </a:r>
            <a:r>
              <a:rPr lang="da-DK" sz="1300" dirty="0" err="1"/>
              <a:t>que</a:t>
            </a:r>
            <a:r>
              <a:rPr lang="da-DK" sz="1300" dirty="0"/>
              <a:t> </a:t>
            </a:r>
            <a:r>
              <a:rPr lang="da-DK" sz="1300" dirty="0" err="1"/>
              <a:t>perum</a:t>
            </a:r>
            <a:r>
              <a:rPr lang="da-DK" sz="1300" dirty="0"/>
              <a:t> </a:t>
            </a:r>
            <a:r>
              <a:rPr lang="da-DK" sz="1300" dirty="0" err="1"/>
              <a:t>rectusae</a:t>
            </a:r>
            <a:r>
              <a:rPr lang="da-DK" sz="1300" dirty="0"/>
              <a:t> et </a:t>
            </a:r>
            <a:r>
              <a:rPr lang="da-DK" sz="1300" dirty="0" err="1"/>
              <a:t>aditas</a:t>
            </a:r>
            <a:r>
              <a:rPr lang="da-DK" sz="1300" dirty="0"/>
              <a:t> </a:t>
            </a:r>
            <a:r>
              <a:rPr lang="da-DK" sz="1300" dirty="0" err="1"/>
              <a:t>dolor</a:t>
            </a:r>
            <a:r>
              <a:rPr lang="da-DK" sz="1300" dirty="0"/>
              <a:t> </a:t>
            </a:r>
            <a:r>
              <a:rPr lang="da-DK" sz="1300" dirty="0" err="1"/>
              <a:t>ant</a:t>
            </a:r>
            <a:r>
              <a:rPr lang="da-DK" sz="1300" dirty="0"/>
              <a:t> </a:t>
            </a:r>
            <a:r>
              <a:rPr lang="da-DK" sz="1300" dirty="0" err="1"/>
              <a:t>liquunt</a:t>
            </a:r>
            <a:r>
              <a:rPr lang="da-DK" sz="1300" dirty="0"/>
              <a:t> fuga. </a:t>
            </a:r>
            <a:r>
              <a:rPr lang="da-DK" sz="1300" dirty="0" err="1"/>
              <a:t>Itat</a:t>
            </a:r>
            <a:r>
              <a:rPr lang="da-DK" sz="1300" dirty="0"/>
              <a:t> </a:t>
            </a:r>
            <a:r>
              <a:rPr lang="da-DK" sz="1300" dirty="0" err="1"/>
              <a:t>earchilis</a:t>
            </a:r>
            <a:r>
              <a:rPr lang="da-DK" sz="1300" dirty="0"/>
              <a:t> </a:t>
            </a:r>
            <a:r>
              <a:rPr lang="da-DK" sz="1300" dirty="0" err="1"/>
              <a:t>accuptat</a:t>
            </a:r>
            <a:r>
              <a:rPr lang="da-DK" sz="1300" dirty="0"/>
              <a:t>.</a:t>
            </a:r>
          </a:p>
          <a:p>
            <a:pPr algn="l">
              <a:lnSpc>
                <a:spcPts val="1700"/>
              </a:lnSpc>
              <a:spcBef>
                <a:spcPts val="1100"/>
              </a:spcBef>
            </a:pPr>
            <a:r>
              <a:rPr lang="da-DK" sz="1300" dirty="0" err="1"/>
              <a:t>Ebis</a:t>
            </a:r>
            <a:r>
              <a:rPr lang="da-DK" sz="1300" dirty="0"/>
              <a:t> </a:t>
            </a:r>
            <a:r>
              <a:rPr lang="da-DK" sz="1300" dirty="0" err="1"/>
              <a:t>evelest</a:t>
            </a:r>
            <a:r>
              <a:rPr lang="da-DK" sz="1300" dirty="0"/>
              <a:t> et res rest </a:t>
            </a:r>
            <a:r>
              <a:rPr lang="da-DK" sz="1300" dirty="0" err="1"/>
              <a:t>que</a:t>
            </a:r>
            <a:r>
              <a:rPr lang="da-DK" sz="1300" dirty="0"/>
              <a:t> </a:t>
            </a:r>
            <a:r>
              <a:rPr lang="da-DK" sz="1300" dirty="0" err="1"/>
              <a:t>conserum</a:t>
            </a:r>
            <a:r>
              <a:rPr lang="da-DK" sz="1300" dirty="0"/>
              <a:t> </a:t>
            </a:r>
            <a:r>
              <a:rPr lang="da-DK" sz="1300" dirty="0" err="1"/>
              <a:t>lautaectem</a:t>
            </a:r>
            <a:r>
              <a:rPr lang="da-DK" sz="1300" dirty="0"/>
              <a:t> </a:t>
            </a:r>
            <a:r>
              <a:rPr lang="da-DK" sz="1300" dirty="0" err="1"/>
              <a:t>volorpo</a:t>
            </a:r>
            <a:r>
              <a:rPr lang="da-DK" sz="1300" dirty="0"/>
              <a:t> </a:t>
            </a:r>
            <a:r>
              <a:rPr lang="da-DK" sz="1300" dirty="0" err="1"/>
              <a:t>remporrum</a:t>
            </a:r>
            <a:r>
              <a:rPr lang="da-DK" sz="1300" dirty="0"/>
              <a:t> </a:t>
            </a:r>
            <a:r>
              <a:rPr lang="da-DK" sz="1300" dirty="0" err="1"/>
              <a:t>velloru</a:t>
            </a:r>
            <a:r>
              <a:rPr lang="da-DK" sz="1300" dirty="0"/>
              <a:t> </a:t>
            </a:r>
            <a:r>
              <a:rPr lang="da-DK" sz="1300" dirty="0" err="1"/>
              <a:t>ptatquia</a:t>
            </a:r>
            <a:r>
              <a:rPr lang="da-DK" sz="1300" dirty="0"/>
              <a:t> </a:t>
            </a:r>
            <a:r>
              <a:rPr lang="da-DK" sz="1300" dirty="0" err="1"/>
              <a:t>conserum</a:t>
            </a:r>
            <a:r>
              <a:rPr lang="da-DK" sz="1300" dirty="0"/>
              <a:t> </a:t>
            </a:r>
            <a:r>
              <a:rPr lang="da-DK" sz="1300" dirty="0" err="1"/>
              <a:t>velignis</a:t>
            </a:r>
            <a:r>
              <a:rPr lang="da-DK" sz="1300" dirty="0"/>
              <a:t> </a:t>
            </a:r>
            <a:r>
              <a:rPr lang="da-DK" sz="1300" dirty="0" err="1"/>
              <a:t>alique</a:t>
            </a:r>
            <a:r>
              <a:rPr lang="da-DK" sz="1300" dirty="0"/>
              <a:t> </a:t>
            </a:r>
            <a:r>
              <a:rPr lang="da-DK" sz="1300" dirty="0" err="1"/>
              <a:t>volupta</a:t>
            </a:r>
            <a:r>
              <a:rPr lang="da-DK" sz="1300" dirty="0"/>
              <a:t> </a:t>
            </a:r>
            <a:r>
              <a:rPr lang="da-DK" sz="1300" dirty="0" err="1"/>
              <a:t>tiusam</a:t>
            </a:r>
            <a:r>
              <a:rPr lang="da-DK" sz="1300" dirty="0"/>
              <a:t> sin nus, quos nitatur? </a:t>
            </a:r>
            <a:r>
              <a:rPr lang="da-DK" sz="1300" dirty="0" err="1"/>
              <a:t>Qui</a:t>
            </a:r>
            <a:r>
              <a:rPr lang="da-DK" sz="1300" dirty="0"/>
              <a:t> </a:t>
            </a:r>
            <a:r>
              <a:rPr lang="da-DK" sz="1300" dirty="0" err="1"/>
              <a:t>quis</a:t>
            </a:r>
            <a:r>
              <a:rPr lang="da-DK" sz="1300" dirty="0"/>
              <a:t> </a:t>
            </a:r>
            <a:r>
              <a:rPr lang="da-DK" sz="1300" dirty="0" err="1"/>
              <a:t>dolorem</a:t>
            </a:r>
            <a:r>
              <a:rPr lang="da-DK" sz="1300" dirty="0"/>
              <a:t> ea </a:t>
            </a:r>
            <a:r>
              <a:rPr lang="da-DK" sz="1300" dirty="0" err="1"/>
              <a:t>delasd</a:t>
            </a:r>
            <a:r>
              <a:rPr lang="da-DK" sz="1300" dirty="0"/>
              <a:t> </a:t>
            </a:r>
            <a:r>
              <a:rPr lang="da-DK" sz="1300" dirty="0" err="1"/>
              <a:t>asdm</a:t>
            </a:r>
            <a:r>
              <a:rPr lang="da-DK" sz="1300" dirty="0"/>
              <a:t> </a:t>
            </a:r>
            <a:r>
              <a:rPr lang="da-DK" sz="1300" dirty="0" err="1"/>
              <a:t>quis</a:t>
            </a:r>
            <a:r>
              <a:rPr lang="da-DK" sz="1300" dirty="0"/>
              <a:t> </a:t>
            </a:r>
            <a:r>
              <a:rPr lang="da-DK" sz="1300" dirty="0" err="1"/>
              <a:t>mollacc</a:t>
            </a:r>
            <a:r>
              <a:rPr lang="da-DK" sz="1300" dirty="0"/>
              <a:t> </a:t>
            </a:r>
            <a:r>
              <a:rPr lang="da-DK" sz="1300" dirty="0" err="1"/>
              <a:t>usapic</a:t>
            </a:r>
            <a:r>
              <a:rPr lang="da-DK" sz="1300" dirty="0"/>
              <a:t> to od et, </a:t>
            </a:r>
            <a:r>
              <a:rPr lang="da-DK" sz="1300" dirty="0" err="1"/>
              <a:t>que</a:t>
            </a:r>
            <a:r>
              <a:rPr lang="da-DK" sz="1300" dirty="0"/>
              <a:t> et </a:t>
            </a:r>
            <a:r>
              <a:rPr lang="da-DK" sz="1300" dirty="0" err="1"/>
              <a:t>aperore</a:t>
            </a:r>
            <a:r>
              <a:rPr lang="da-DK" sz="1300" dirty="0"/>
              <a:t>, </a:t>
            </a:r>
            <a:r>
              <a:rPr lang="da-DK" sz="1300" dirty="0" err="1"/>
              <a:t>cusandi</a:t>
            </a:r>
            <a:r>
              <a:rPr lang="da-DK" sz="1300" dirty="0"/>
              <a:t> </a:t>
            </a:r>
            <a:r>
              <a:rPr lang="da-DK" sz="1300" dirty="0" err="1"/>
              <a:t>aut</a:t>
            </a:r>
            <a:r>
              <a:rPr lang="da-DK" sz="1300" dirty="0"/>
              <a:t> </a:t>
            </a:r>
            <a:r>
              <a:rPr lang="da-DK" sz="1300" dirty="0" err="1"/>
              <a:t>pelicii</a:t>
            </a:r>
            <a:r>
              <a:rPr lang="da-DK" sz="1300" dirty="0"/>
              <a:t> </a:t>
            </a:r>
            <a:r>
              <a:rPr lang="da-DK" sz="1300" dirty="0" err="1"/>
              <a:t>stotam</a:t>
            </a:r>
            <a:r>
              <a:rPr lang="da-DK" sz="1300" dirty="0"/>
              <a:t> </a:t>
            </a:r>
            <a:r>
              <a:rPr lang="da-DK" sz="1300" dirty="0" err="1"/>
              <a:t>disciis</a:t>
            </a:r>
            <a:r>
              <a:rPr lang="da-DK" sz="1300" dirty="0"/>
              <a:t> si te pa </a:t>
            </a:r>
            <a:r>
              <a:rPr lang="da-DK" sz="1300" dirty="0" err="1"/>
              <a:t>voles</a:t>
            </a:r>
            <a:r>
              <a:rPr lang="da-DK" sz="1300" dirty="0"/>
              <a:t> </a:t>
            </a:r>
            <a:r>
              <a:rPr lang="da-DK" sz="1300" dirty="0" err="1"/>
              <a:t>esendi</a:t>
            </a:r>
            <a:r>
              <a:rPr lang="da-DK" sz="1300" dirty="0"/>
              <a:t> </a:t>
            </a:r>
            <a:r>
              <a:rPr lang="da-DK" sz="1300" dirty="0" err="1"/>
              <a:t>volupiet</a:t>
            </a:r>
            <a:r>
              <a:rPr lang="da-DK" sz="1300" dirty="0"/>
              <a:t> </a:t>
            </a:r>
            <a:r>
              <a:rPr lang="da-DK" sz="1300" dirty="0" err="1"/>
              <a:t>omnis</a:t>
            </a:r>
            <a:r>
              <a:rPr lang="da-DK" sz="1300" dirty="0"/>
              <a:t> </a:t>
            </a:r>
            <a:r>
              <a:rPr lang="da-DK" sz="1300" dirty="0" err="1"/>
              <a:t>enihili</a:t>
            </a:r>
            <a:r>
              <a:rPr lang="da-DK" sz="1300" dirty="0"/>
              <a:t> </a:t>
            </a:r>
            <a:r>
              <a:rPr lang="da-DK" sz="1300" dirty="0" err="1"/>
              <a:t>tatiandam</a:t>
            </a:r>
            <a:r>
              <a:rPr lang="da-DK" sz="1300" dirty="0"/>
              <a:t> et </a:t>
            </a:r>
            <a:r>
              <a:rPr lang="da-DK" sz="1300" dirty="0" err="1"/>
              <a:t>hari</a:t>
            </a:r>
            <a:r>
              <a:rPr lang="da-DK" sz="1300" dirty="0"/>
              <a:t> </a:t>
            </a:r>
            <a:r>
              <a:rPr lang="da-DK" sz="1300" dirty="0" err="1"/>
              <a:t>ate</a:t>
            </a:r>
            <a:r>
              <a:rPr lang="da-DK" sz="1300" dirty="0"/>
              <a:t> </a:t>
            </a:r>
            <a:r>
              <a:rPr lang="da-DK" sz="1300" dirty="0" err="1"/>
              <a:t>aut</a:t>
            </a:r>
            <a:r>
              <a:rPr lang="da-DK" sz="1300" dirty="0"/>
              <a:t> re peribus et </a:t>
            </a:r>
            <a:r>
              <a:rPr lang="da-DK" sz="1300" dirty="0" err="1"/>
              <a:t>ellabo</a:t>
            </a:r>
            <a:r>
              <a:rPr lang="da-DK" sz="1300" dirty="0"/>
              <a:t>. </a:t>
            </a:r>
            <a:r>
              <a:rPr lang="da-DK" sz="1300" dirty="0" err="1"/>
              <a:t>Um</a:t>
            </a:r>
            <a:r>
              <a:rPr lang="da-DK" sz="1300" dirty="0"/>
              <a:t> </a:t>
            </a:r>
            <a:r>
              <a:rPr lang="da-DK" sz="1300" dirty="0" err="1"/>
              <a:t>quat</a:t>
            </a:r>
            <a:r>
              <a:rPr lang="da-DK" sz="1300" dirty="0"/>
              <a:t>.</a:t>
            </a:r>
          </a:p>
          <a:p>
            <a:pPr algn="l">
              <a:lnSpc>
                <a:spcPts val="1700"/>
              </a:lnSpc>
              <a:spcBef>
                <a:spcPts val="1100"/>
              </a:spcBef>
            </a:pPr>
            <a:r>
              <a:rPr lang="da-DK" sz="1300" dirty="0" err="1"/>
              <a:t>Beaquamus</a:t>
            </a:r>
            <a:r>
              <a:rPr lang="da-DK" sz="1300" dirty="0"/>
              <a:t> </a:t>
            </a:r>
            <a:r>
              <a:rPr lang="da-DK" sz="1300" dirty="0" err="1"/>
              <a:t>quasin</a:t>
            </a:r>
            <a:r>
              <a:rPr lang="da-DK" sz="1300" dirty="0"/>
              <a:t> </a:t>
            </a:r>
            <a:r>
              <a:rPr lang="da-DK" sz="1300" dirty="0" err="1"/>
              <a:t>conseque</a:t>
            </a:r>
            <a:r>
              <a:rPr lang="da-DK" sz="1300" dirty="0"/>
              <a:t> </a:t>
            </a:r>
            <a:r>
              <a:rPr lang="da-DK" sz="1300" dirty="0" err="1"/>
              <a:t>commod</a:t>
            </a:r>
            <a:r>
              <a:rPr lang="da-DK" sz="1300" dirty="0"/>
              <a:t> </a:t>
            </a:r>
            <a:r>
              <a:rPr lang="da-DK" sz="1300" dirty="0" err="1"/>
              <a:t>quamenistrum</a:t>
            </a:r>
            <a:r>
              <a:rPr lang="da-DK" sz="1300" dirty="0"/>
              <a:t> </a:t>
            </a:r>
            <a:r>
              <a:rPr lang="da-DK" sz="1300" dirty="0" err="1"/>
              <a:t>ipsunto</a:t>
            </a:r>
            <a:r>
              <a:rPr lang="da-DK" sz="1300" dirty="0"/>
              <a:t> te </a:t>
            </a:r>
            <a:r>
              <a:rPr lang="da-DK" sz="1300" dirty="0" err="1"/>
              <a:t>volum</a:t>
            </a:r>
            <a:r>
              <a:rPr lang="da-DK" sz="1300" dirty="0"/>
              <a:t> re </a:t>
            </a:r>
            <a:r>
              <a:rPr lang="da-DK" sz="1300" dirty="0" err="1"/>
              <a:t>omnimpo</a:t>
            </a:r>
            <a:r>
              <a:rPr lang="da-DK" sz="1300" dirty="0"/>
              <a:t> </a:t>
            </a:r>
            <a:r>
              <a:rPr lang="da-DK" sz="1300" dirty="0" err="1"/>
              <a:t>reiciae</a:t>
            </a:r>
            <a:r>
              <a:rPr lang="da-DK" sz="1300" dirty="0"/>
              <a:t> </a:t>
            </a:r>
            <a:r>
              <a:rPr lang="da-DK" sz="1300" dirty="0" err="1"/>
              <a:t>ctiandi</a:t>
            </a:r>
            <a:r>
              <a:rPr lang="da-DK" sz="1300" dirty="0"/>
              <a:t> </a:t>
            </a:r>
            <a:r>
              <a:rPr lang="da-DK" sz="1300" dirty="0" err="1"/>
              <a:t>tatem</a:t>
            </a:r>
            <a:r>
              <a:rPr lang="da-DK" sz="1300" dirty="0"/>
              <a:t>. </a:t>
            </a:r>
            <a:r>
              <a:rPr lang="da-DK" sz="1300" dirty="0" err="1"/>
              <a:t>Olupiendis</a:t>
            </a:r>
            <a:r>
              <a:rPr lang="da-DK" sz="1300" dirty="0"/>
              <a:t> a </a:t>
            </a:r>
            <a:r>
              <a:rPr lang="da-DK" sz="1300" dirty="0" err="1"/>
              <a:t>parum</a:t>
            </a:r>
            <a:r>
              <a:rPr lang="da-DK" sz="1300" dirty="0"/>
              <a:t> </a:t>
            </a:r>
            <a:r>
              <a:rPr lang="da-DK" sz="1300" dirty="0" err="1"/>
              <a:t>eum</a:t>
            </a:r>
            <a:r>
              <a:rPr lang="da-DK" sz="1300" dirty="0"/>
              <a:t> </a:t>
            </a:r>
            <a:r>
              <a:rPr lang="da-DK" sz="1300" dirty="0" err="1"/>
              <a:t>inum</a:t>
            </a:r>
            <a:r>
              <a:rPr lang="da-DK" sz="1300" dirty="0"/>
              <a:t> </a:t>
            </a:r>
            <a:r>
              <a:rPr lang="da-DK" sz="1300" dirty="0" err="1"/>
              <a:t>quae</a:t>
            </a:r>
            <a:r>
              <a:rPr lang="da-DK" sz="1300" dirty="0"/>
              <a:t> ex et </a:t>
            </a:r>
            <a:r>
              <a:rPr lang="da-DK" sz="1300" dirty="0" err="1"/>
              <a:t>et</a:t>
            </a:r>
            <a:r>
              <a:rPr lang="da-DK" sz="1300" dirty="0"/>
              <a:t> </a:t>
            </a:r>
            <a:r>
              <a:rPr lang="da-DK" sz="1300" dirty="0" err="1"/>
              <a:t>dendis</a:t>
            </a:r>
            <a:r>
              <a:rPr lang="da-DK" sz="1300" dirty="0"/>
              <a:t> </a:t>
            </a:r>
            <a:r>
              <a:rPr lang="da-DK" sz="1300" dirty="0" err="1"/>
              <a:t>doluptatibus</a:t>
            </a:r>
            <a:r>
              <a:rPr lang="da-DK" sz="1300" dirty="0"/>
              <a:t> </a:t>
            </a:r>
            <a:r>
              <a:rPr lang="da-DK" sz="1300" dirty="0" err="1"/>
              <a:t>audignis</a:t>
            </a:r>
            <a:r>
              <a:rPr lang="da-DK" sz="1300" dirty="0"/>
              <a:t> </a:t>
            </a:r>
            <a:r>
              <a:rPr lang="da-DK" sz="1300" dirty="0" err="1"/>
              <a:t>apidel</a:t>
            </a:r>
            <a:r>
              <a:rPr lang="da-DK" sz="1300" dirty="0"/>
              <a:t> </a:t>
            </a:r>
            <a:r>
              <a:rPr lang="da-DK" sz="1300" dirty="0" err="1"/>
              <a:t>ipis</a:t>
            </a:r>
            <a:r>
              <a:rPr lang="da-DK" sz="1300" dirty="0"/>
              <a:t> et </a:t>
            </a:r>
            <a:r>
              <a:rPr lang="da-DK" sz="1300" dirty="0" err="1"/>
              <a:t>vellorr</a:t>
            </a:r>
            <a:r>
              <a:rPr lang="da-DK" sz="1300" dirty="0"/>
              <a:t> </a:t>
            </a:r>
            <a:r>
              <a:rPr lang="da-DK" sz="1300" dirty="0" err="1"/>
              <a:t>orporeiument</a:t>
            </a:r>
            <a:r>
              <a:rPr lang="da-DK" sz="1300" dirty="0"/>
              <a:t> </a:t>
            </a:r>
            <a:r>
              <a:rPr lang="da-DK" sz="1300" dirty="0" err="1"/>
              <a:t>quiste</a:t>
            </a:r>
            <a:r>
              <a:rPr lang="da-DK" sz="1300" dirty="0"/>
              <a:t> </a:t>
            </a:r>
            <a:r>
              <a:rPr lang="da-DK" sz="1300" dirty="0" err="1"/>
              <a:t>num</a:t>
            </a:r>
            <a:r>
              <a:rPr lang="da-DK" sz="1300" dirty="0"/>
              <a:t> </a:t>
            </a:r>
            <a:r>
              <a:rPr lang="da-DK" sz="1300" dirty="0" err="1"/>
              <a:t>volum</a:t>
            </a:r>
            <a:r>
              <a:rPr lang="da-DK" sz="1300" dirty="0"/>
              <a:t> </a:t>
            </a:r>
            <a:r>
              <a:rPr lang="da-DK" sz="1300" dirty="0" err="1"/>
              <a:t>voluptatquae</a:t>
            </a:r>
            <a:r>
              <a:rPr lang="da-DK" sz="1300" dirty="0"/>
              <a:t> </a:t>
            </a:r>
            <a:r>
              <a:rPr lang="da-DK" sz="1300" dirty="0" err="1"/>
              <a:t>iusdam</a:t>
            </a:r>
            <a:r>
              <a:rPr lang="da-DK" sz="1300" dirty="0"/>
              <a:t> </a:t>
            </a:r>
            <a:r>
              <a:rPr lang="da-DK" sz="1300" dirty="0" err="1"/>
              <a:t>aut</a:t>
            </a:r>
            <a:r>
              <a:rPr lang="da-DK" sz="1300" dirty="0"/>
              <a:t> </a:t>
            </a:r>
            <a:r>
              <a:rPr lang="da-DK" sz="1300" dirty="0" err="1"/>
              <a:t>ditate</a:t>
            </a:r>
            <a:r>
              <a:rPr lang="da-DK" sz="1300" dirty="0"/>
              <a:t> et </a:t>
            </a:r>
            <a:r>
              <a:rPr lang="da-DK" sz="1300" dirty="0" err="1"/>
              <a:t>dolorru</a:t>
            </a:r>
            <a:r>
              <a:rPr lang="da-DK" sz="1300" dirty="0"/>
              <a:t> </a:t>
            </a:r>
            <a:r>
              <a:rPr lang="da-DK" sz="1300" dirty="0" err="1"/>
              <a:t>mquam</a:t>
            </a:r>
            <a:r>
              <a:rPr lang="da-DK" sz="1300" dirty="0"/>
              <a:t>, </a:t>
            </a:r>
            <a:r>
              <a:rPr lang="da-DK" sz="1300" dirty="0" err="1"/>
              <a:t>cuptur</a:t>
            </a:r>
            <a:r>
              <a:rPr lang="da-DK" sz="1300" dirty="0"/>
              <a:t> </a:t>
            </a:r>
            <a:r>
              <a:rPr lang="da-DK" sz="1300" dirty="0" err="1"/>
              <a:t>aliqui</a:t>
            </a:r>
            <a:r>
              <a:rPr lang="da-DK" sz="1300" dirty="0"/>
              <a:t> tempos </a:t>
            </a:r>
            <a:r>
              <a:rPr lang="da-DK" sz="1300" dirty="0" err="1"/>
              <a:t>provit</a:t>
            </a:r>
            <a:r>
              <a:rPr lang="da-DK" sz="1300" dirty="0"/>
              <a:t> </a:t>
            </a:r>
            <a:r>
              <a:rPr lang="da-DK" sz="1300" dirty="0" err="1"/>
              <a:t>qui</a:t>
            </a:r>
            <a:r>
              <a:rPr lang="da-DK" sz="1300" dirty="0"/>
              <a:t> </a:t>
            </a:r>
            <a:r>
              <a:rPr lang="da-DK" sz="1300" dirty="0" err="1"/>
              <a:t>testendam</a:t>
            </a:r>
            <a:r>
              <a:rPr lang="da-DK" sz="1300" dirty="0"/>
              <a:t> </a:t>
            </a:r>
            <a:r>
              <a:rPr lang="da-DK" sz="1300" dirty="0" err="1"/>
              <a:t>aut</a:t>
            </a:r>
            <a:r>
              <a:rPr lang="da-DK" sz="1300" dirty="0"/>
              <a:t> </a:t>
            </a:r>
            <a:r>
              <a:rPr lang="da-DK" sz="1300" dirty="0" err="1"/>
              <a:t>auda</a:t>
            </a:r>
            <a:r>
              <a:rPr lang="da-DK" sz="1300" dirty="0"/>
              <a:t> imi, is </a:t>
            </a:r>
            <a:r>
              <a:rPr lang="da-DK" sz="1300" dirty="0" err="1"/>
              <a:t>essequi</a:t>
            </a:r>
            <a:r>
              <a:rPr lang="da-DK" sz="1300" dirty="0"/>
              <a:t> </a:t>
            </a:r>
            <a:r>
              <a:rPr lang="da-DK" sz="1300" dirty="0" err="1"/>
              <a:t>bera</a:t>
            </a:r>
            <a:r>
              <a:rPr lang="da-DK" sz="1300" dirty="0"/>
              <a:t> </a:t>
            </a:r>
            <a:r>
              <a:rPr lang="da-DK" sz="1300" dirty="0" err="1"/>
              <a:t>vernate</a:t>
            </a:r>
            <a:r>
              <a:rPr lang="da-DK" sz="1300" dirty="0"/>
              <a:t> </a:t>
            </a:r>
            <a:r>
              <a:rPr lang="da-DK" sz="1300" dirty="0" err="1"/>
              <a:t>esto</a:t>
            </a:r>
            <a:r>
              <a:rPr lang="da-DK" sz="1300" dirty="0"/>
              <a:t> </a:t>
            </a:r>
            <a:r>
              <a:rPr lang="da-DK" sz="1300" dirty="0" err="1"/>
              <a:t>conse</a:t>
            </a:r>
            <a:r>
              <a:rPr lang="da-DK" sz="1300" dirty="0"/>
              <a:t> non </a:t>
            </a:r>
            <a:r>
              <a:rPr lang="da-DK" sz="1300" dirty="0" err="1"/>
              <a:t>consequi</a:t>
            </a:r>
            <a:r>
              <a:rPr lang="da-DK" sz="1300" dirty="0"/>
              <a:t> </a:t>
            </a:r>
            <a:r>
              <a:rPr lang="da-DK" sz="1300" dirty="0" err="1"/>
              <a:t>ducipic</a:t>
            </a:r>
            <a:r>
              <a:rPr lang="da-DK" sz="1300" dirty="0"/>
              <a:t> </a:t>
            </a:r>
            <a:r>
              <a:rPr lang="da-DK" sz="1300" dirty="0" err="1"/>
              <a:t>totaquo</a:t>
            </a:r>
            <a:r>
              <a:rPr lang="da-DK" sz="1300" dirty="0"/>
              <a:t> es </a:t>
            </a:r>
            <a:r>
              <a:rPr lang="da-DK" sz="1300" dirty="0" err="1"/>
              <a:t>quid</a:t>
            </a:r>
            <a:r>
              <a:rPr lang="da-DK" sz="1300" dirty="0"/>
              <a:t> </a:t>
            </a:r>
            <a:r>
              <a:rPr lang="da-DK" sz="1300" dirty="0" err="1"/>
              <a:t>utaturibus</a:t>
            </a:r>
            <a:r>
              <a:rPr lang="da-DK" sz="1300" dirty="0"/>
              <a:t> </a:t>
            </a:r>
            <a:r>
              <a:rPr lang="da-DK" sz="1300" dirty="0" err="1"/>
              <a:t>eum</a:t>
            </a:r>
            <a:r>
              <a:rPr lang="da-DK" sz="1300" dirty="0"/>
              <a:t> </a:t>
            </a:r>
            <a:r>
              <a:rPr lang="da-DK" sz="1300" dirty="0" err="1"/>
              <a:t>voleseque</a:t>
            </a:r>
            <a:r>
              <a:rPr lang="da-DK" sz="1300" dirty="0"/>
              <a:t> </a:t>
            </a:r>
            <a:r>
              <a:rPr lang="da-DK" sz="1300" dirty="0" err="1"/>
              <a:t>landell</a:t>
            </a:r>
            <a:r>
              <a:rPr lang="da-DK" sz="1300" dirty="0"/>
              <a:t> </a:t>
            </a:r>
            <a:r>
              <a:rPr lang="da-DK" sz="1300" dirty="0" err="1"/>
              <a:t>ectur</a:t>
            </a:r>
            <a:r>
              <a:rPr lang="da-DK" sz="1300" dirty="0"/>
              <a:t>? </a:t>
            </a:r>
            <a:r>
              <a:rPr lang="da-DK" sz="1300" dirty="0" err="1"/>
              <a:t>Qui</a:t>
            </a:r>
            <a:r>
              <a:rPr lang="da-DK" sz="1300" dirty="0"/>
              <a:t> </a:t>
            </a:r>
            <a:r>
              <a:rPr lang="da-DK" sz="1300" dirty="0" err="1"/>
              <a:t>nullandi</a:t>
            </a:r>
            <a:r>
              <a:rPr lang="da-DK" sz="1300" dirty="0"/>
              <a:t> dis et </a:t>
            </a:r>
            <a:r>
              <a:rPr lang="da-DK" sz="1300" dirty="0" err="1"/>
              <a:t>que</a:t>
            </a:r>
            <a:r>
              <a:rPr lang="da-DK" sz="1300" dirty="0"/>
              <a:t> </a:t>
            </a:r>
            <a:r>
              <a:rPr lang="da-DK" sz="1300" dirty="0" err="1"/>
              <a:t>perum</a:t>
            </a:r>
            <a:r>
              <a:rPr lang="da-DK" sz="1300" dirty="0"/>
              <a:t> </a:t>
            </a:r>
            <a:r>
              <a:rPr lang="da-DK" sz="1300" dirty="0" err="1"/>
              <a:t>rectusae</a:t>
            </a:r>
            <a:r>
              <a:rPr lang="da-DK" sz="1300" dirty="0"/>
              <a:t> et </a:t>
            </a:r>
            <a:r>
              <a:rPr lang="da-DK" sz="1300" dirty="0" err="1"/>
              <a:t>aditas</a:t>
            </a:r>
            <a:r>
              <a:rPr lang="da-DK" sz="1300" dirty="0"/>
              <a:t> </a:t>
            </a:r>
            <a:r>
              <a:rPr lang="da-DK" sz="1300" dirty="0" err="1"/>
              <a:t>dolor</a:t>
            </a:r>
            <a:r>
              <a:rPr lang="da-DK" sz="1300" dirty="0"/>
              <a:t> </a:t>
            </a:r>
            <a:r>
              <a:rPr lang="da-DK" sz="1300" dirty="0" err="1"/>
              <a:t>ant</a:t>
            </a:r>
            <a:r>
              <a:rPr lang="da-DK" sz="1300" dirty="0"/>
              <a:t> </a:t>
            </a:r>
            <a:r>
              <a:rPr lang="da-DK" sz="1300" dirty="0" err="1"/>
              <a:t>liquunt</a:t>
            </a:r>
            <a:r>
              <a:rPr lang="da-DK" sz="1300" dirty="0"/>
              <a:t> fuga. </a:t>
            </a:r>
            <a:r>
              <a:rPr lang="da-DK" sz="1300" dirty="0" err="1"/>
              <a:t>Itat</a:t>
            </a:r>
            <a:r>
              <a:rPr lang="da-DK" sz="1300" dirty="0"/>
              <a:t> </a:t>
            </a:r>
            <a:r>
              <a:rPr lang="da-DK" sz="1300" dirty="0" err="1"/>
              <a:t>earchilis</a:t>
            </a:r>
            <a:r>
              <a:rPr lang="da-DK" sz="1300" dirty="0"/>
              <a:t> </a:t>
            </a:r>
            <a:r>
              <a:rPr lang="da-DK" sz="1300" dirty="0" err="1"/>
              <a:t>accuptat</a:t>
            </a:r>
            <a:r>
              <a:rPr lang="da-DK" sz="1300" dirty="0"/>
              <a:t>.</a:t>
            </a:r>
          </a:p>
          <a:p>
            <a:pPr algn="l">
              <a:lnSpc>
                <a:spcPts val="1700"/>
              </a:lnSpc>
              <a:spcBef>
                <a:spcPts val="1100"/>
              </a:spcBef>
            </a:pPr>
            <a:r>
              <a:rPr lang="da-DK" sz="1300" dirty="0" err="1"/>
              <a:t>Ebis</a:t>
            </a:r>
            <a:r>
              <a:rPr lang="da-DK" sz="1300" dirty="0"/>
              <a:t> </a:t>
            </a:r>
            <a:r>
              <a:rPr lang="da-DK" sz="1300" dirty="0" err="1"/>
              <a:t>evelest</a:t>
            </a:r>
            <a:r>
              <a:rPr lang="da-DK" sz="1300" dirty="0"/>
              <a:t> et res rest </a:t>
            </a:r>
            <a:r>
              <a:rPr lang="da-DK" sz="1300" dirty="0" err="1"/>
              <a:t>que</a:t>
            </a:r>
            <a:r>
              <a:rPr lang="da-DK" sz="1300" dirty="0"/>
              <a:t> </a:t>
            </a:r>
            <a:r>
              <a:rPr lang="da-DK" sz="1300" dirty="0" err="1"/>
              <a:t>conserum</a:t>
            </a:r>
            <a:r>
              <a:rPr lang="da-DK" sz="1300" dirty="0"/>
              <a:t> </a:t>
            </a:r>
            <a:r>
              <a:rPr lang="da-DK" sz="1300" dirty="0" err="1"/>
              <a:t>lautaectem</a:t>
            </a:r>
            <a:r>
              <a:rPr lang="da-DK" sz="1300" dirty="0"/>
              <a:t> </a:t>
            </a:r>
            <a:r>
              <a:rPr lang="da-DK" sz="1300" dirty="0" err="1"/>
              <a:t>volorpo</a:t>
            </a:r>
            <a:r>
              <a:rPr lang="da-DK" sz="1300" dirty="0"/>
              <a:t> </a:t>
            </a:r>
            <a:r>
              <a:rPr lang="da-DK" sz="1300" dirty="0" err="1"/>
              <a:t>remporrum</a:t>
            </a:r>
            <a:r>
              <a:rPr lang="da-DK" sz="1300" dirty="0"/>
              <a:t> </a:t>
            </a:r>
            <a:r>
              <a:rPr lang="da-DK" sz="1300" dirty="0" err="1"/>
              <a:t>velloru</a:t>
            </a:r>
            <a:r>
              <a:rPr lang="da-DK" sz="1300" dirty="0"/>
              <a:t> </a:t>
            </a:r>
            <a:r>
              <a:rPr lang="da-DK" sz="1300" dirty="0" err="1"/>
              <a:t>ptatquia</a:t>
            </a:r>
            <a:r>
              <a:rPr lang="da-DK" sz="1300" dirty="0"/>
              <a:t> </a:t>
            </a:r>
            <a:r>
              <a:rPr lang="da-DK" sz="1300" dirty="0" err="1"/>
              <a:t>conserum</a:t>
            </a:r>
            <a:r>
              <a:rPr lang="da-DK" sz="1300" dirty="0"/>
              <a:t> </a:t>
            </a:r>
            <a:r>
              <a:rPr lang="da-DK" sz="1300" dirty="0" err="1"/>
              <a:t>velignis</a:t>
            </a:r>
            <a:r>
              <a:rPr lang="da-DK" sz="1300" dirty="0"/>
              <a:t> </a:t>
            </a:r>
            <a:r>
              <a:rPr lang="da-DK" sz="1300" dirty="0" err="1"/>
              <a:t>alique</a:t>
            </a:r>
            <a:r>
              <a:rPr lang="da-DK" sz="1300" dirty="0"/>
              <a:t> </a:t>
            </a:r>
            <a:r>
              <a:rPr lang="da-DK" sz="1300" dirty="0" err="1"/>
              <a:t>volupta</a:t>
            </a:r>
            <a:r>
              <a:rPr lang="da-DK" sz="1300" dirty="0"/>
              <a:t> </a:t>
            </a:r>
            <a:r>
              <a:rPr lang="da-DK" sz="1300" dirty="0" err="1"/>
              <a:t>tiusam</a:t>
            </a:r>
            <a:r>
              <a:rPr lang="da-DK" sz="1300" dirty="0"/>
              <a:t> sin nus, quos nitatur? </a:t>
            </a:r>
            <a:r>
              <a:rPr lang="da-DK" sz="1300" dirty="0" err="1"/>
              <a:t>Qui</a:t>
            </a:r>
            <a:r>
              <a:rPr lang="da-DK" sz="1300" dirty="0"/>
              <a:t> </a:t>
            </a:r>
            <a:r>
              <a:rPr lang="da-DK" sz="1300" dirty="0" err="1"/>
              <a:t>quis</a:t>
            </a:r>
            <a:r>
              <a:rPr lang="da-DK" sz="1300" dirty="0"/>
              <a:t> </a:t>
            </a:r>
            <a:r>
              <a:rPr lang="da-DK" sz="1300" dirty="0" err="1"/>
              <a:t>dolorem</a:t>
            </a:r>
            <a:r>
              <a:rPr lang="da-DK" sz="1300" dirty="0"/>
              <a:t> ea </a:t>
            </a:r>
            <a:r>
              <a:rPr lang="da-DK" sz="1300" dirty="0" err="1"/>
              <a:t>delasd</a:t>
            </a:r>
            <a:r>
              <a:rPr lang="da-DK" sz="1300" dirty="0"/>
              <a:t> </a:t>
            </a:r>
            <a:r>
              <a:rPr lang="da-DK" sz="1300" dirty="0" err="1"/>
              <a:t>asdlautaectem</a:t>
            </a:r>
            <a:r>
              <a:rPr lang="da-DK" sz="1300" dirty="0"/>
              <a:t> </a:t>
            </a:r>
            <a:r>
              <a:rPr lang="da-DK" sz="1300" dirty="0" err="1"/>
              <a:t>volorpo</a:t>
            </a:r>
            <a:r>
              <a:rPr lang="da-DK" sz="1300" dirty="0"/>
              <a:t> </a:t>
            </a:r>
            <a:r>
              <a:rPr lang="da-DK" sz="1300" dirty="0" err="1"/>
              <a:t>remporrum</a:t>
            </a:r>
            <a:r>
              <a:rPr lang="da-DK" sz="1300" dirty="0"/>
              <a:t> </a:t>
            </a:r>
            <a:r>
              <a:rPr lang="da-DK" sz="1300" dirty="0" err="1"/>
              <a:t>velloru</a:t>
            </a:r>
            <a:r>
              <a:rPr lang="da-DK" sz="1300" dirty="0"/>
              <a:t> </a:t>
            </a:r>
            <a:r>
              <a:rPr lang="da-DK" sz="1300" dirty="0" err="1"/>
              <a:t>ptatquia</a:t>
            </a:r>
            <a:r>
              <a:rPr lang="da-DK" sz="1300" dirty="0"/>
              <a:t> </a:t>
            </a:r>
            <a:r>
              <a:rPr lang="da-DK" sz="1300" dirty="0" err="1"/>
              <a:t>conserum</a:t>
            </a:r>
            <a:r>
              <a:rPr lang="da-DK" sz="1300" dirty="0"/>
              <a:t> </a:t>
            </a:r>
            <a:r>
              <a:rPr lang="da-DK" sz="1300" dirty="0" err="1"/>
              <a:t>velignis</a:t>
            </a:r>
            <a:r>
              <a:rPr lang="da-DK" sz="1300" dirty="0"/>
              <a:t> </a:t>
            </a:r>
            <a:r>
              <a:rPr lang="da-DK" sz="1300" dirty="0" err="1"/>
              <a:t>alique</a:t>
            </a:r>
            <a:r>
              <a:rPr lang="da-DK" sz="1300" dirty="0"/>
              <a:t> </a:t>
            </a:r>
            <a:r>
              <a:rPr lang="da-DK" sz="1300" dirty="0" err="1"/>
              <a:t>volupta</a:t>
            </a:r>
            <a:r>
              <a:rPr lang="da-DK" sz="1300" dirty="0"/>
              <a:t> </a:t>
            </a:r>
            <a:r>
              <a:rPr lang="da-DK" sz="1300" dirty="0" err="1"/>
              <a:t>tiusam</a:t>
            </a:r>
            <a:r>
              <a:rPr lang="da-DK" sz="1300" dirty="0"/>
              <a:t> sin nus, quos nitatur? </a:t>
            </a:r>
            <a:r>
              <a:rPr lang="da-DK" sz="1300" dirty="0" err="1"/>
              <a:t>Qui</a:t>
            </a:r>
            <a:r>
              <a:rPr lang="da-DK" sz="1300" dirty="0"/>
              <a:t> </a:t>
            </a:r>
            <a:r>
              <a:rPr lang="da-DK" sz="1300" dirty="0" err="1"/>
              <a:t>quis</a:t>
            </a:r>
            <a:r>
              <a:rPr lang="da-DK" sz="1300" dirty="0"/>
              <a:t> </a:t>
            </a:r>
            <a:r>
              <a:rPr lang="da-DK" sz="1300" dirty="0" err="1"/>
              <a:t>dolorem</a:t>
            </a:r>
            <a:r>
              <a:rPr lang="da-DK" sz="1300" dirty="0"/>
              <a:t> ea </a:t>
            </a:r>
            <a:r>
              <a:rPr lang="da-DK" sz="1300" dirty="0" err="1"/>
              <a:t>delasd</a:t>
            </a:r>
            <a:r>
              <a:rPr lang="da-DK" sz="1300" dirty="0"/>
              <a:t> </a:t>
            </a:r>
            <a:r>
              <a:rPr lang="da-DK" sz="1300" dirty="0" err="1"/>
              <a:t>asd</a:t>
            </a:r>
            <a:r>
              <a:rPr lang="da-DK" sz="1300" dirty="0"/>
              <a:t>.</a:t>
            </a:r>
          </a:p>
        </p:txBody>
      </p:sp>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7733" y="6418916"/>
            <a:ext cx="2560543" cy="384081"/>
          </a:xfrm>
          <a:prstGeom prst="rect">
            <a:avLst/>
          </a:prstGeom>
        </p:spPr>
      </p:pic>
    </p:spTree>
    <p:extLst>
      <p:ext uri="{BB962C8B-B14F-4D97-AF65-F5344CB8AC3E}">
        <p14:creationId xmlns:p14="http://schemas.microsoft.com/office/powerpoint/2010/main" val="770801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objects - Blue">
    <p:spTree>
      <p:nvGrpSpPr>
        <p:cNvPr id="1" name=""/>
        <p:cNvGrpSpPr/>
        <p:nvPr/>
      </p:nvGrpSpPr>
      <p:grpSpPr>
        <a:xfrm>
          <a:off x="0" y="0"/>
          <a:ext cx="0" cy="0"/>
          <a:chOff x="0" y="0"/>
          <a:chExt cx="0" cy="0"/>
        </a:xfrm>
      </p:grpSpPr>
      <p:sp>
        <p:nvSpPr>
          <p:cNvPr id="4" name="Pladsholder til indhold 3"/>
          <p:cNvSpPr>
            <a:spLocks noGrp="1"/>
          </p:cNvSpPr>
          <p:nvPr>
            <p:ph sz="half" idx="2"/>
          </p:nvPr>
        </p:nvSpPr>
        <p:spPr>
          <a:xfrm>
            <a:off x="5810250" y="1825627"/>
            <a:ext cx="5600700" cy="3739133"/>
          </a:xfrm>
          <a:blipFill>
            <a:blip r:embed="rId2"/>
            <a:stretch>
              <a:fillRect/>
            </a:stretch>
          </a:blipFill>
        </p:spPr>
        <p:txBody>
          <a:bodyPr/>
          <a:lstStyle/>
          <a:p>
            <a:pPr lvl="0"/>
            <a:r>
              <a:rPr lang="es-ES"/>
              <a:t>Haga clic para modificar el estilo de texto del patrón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3175" y="627064"/>
            <a:ext cx="1247775" cy="561975"/>
          </a:xfrm>
          <a:prstGeom prst="rect">
            <a:avLst/>
          </a:prstGeom>
        </p:spPr>
      </p:pic>
      <p:sp>
        <p:nvSpPr>
          <p:cNvPr id="9" name="Rektangel 8"/>
          <p:cNvSpPr/>
          <p:nvPr/>
        </p:nvSpPr>
        <p:spPr>
          <a:xfrm>
            <a:off x="-1" y="6296027"/>
            <a:ext cx="12192001" cy="561975"/>
          </a:xfrm>
          <a:prstGeom prst="rect">
            <a:avLst/>
          </a:prstGeom>
          <a:solidFill>
            <a:srgbClr val="002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itel 1"/>
          <p:cNvSpPr>
            <a:spLocks noGrp="1"/>
          </p:cNvSpPr>
          <p:nvPr>
            <p:ph type="title" hasCustomPrompt="1"/>
          </p:nvPr>
        </p:nvSpPr>
        <p:spPr>
          <a:xfrm>
            <a:off x="647701" y="427039"/>
            <a:ext cx="9343323" cy="1063625"/>
          </a:xfrm>
        </p:spPr>
        <p:txBody>
          <a:bodyPr>
            <a:normAutofit/>
          </a:bodyPr>
          <a:lstStyle>
            <a:lvl1pPr>
              <a:defRPr sz="4000" b="1">
                <a:solidFill>
                  <a:srgbClr val="00265A"/>
                </a:solidFill>
                <a:latin typeface="+mn-lt"/>
              </a:defRPr>
            </a:lvl1pPr>
          </a:lstStyle>
          <a:p>
            <a:r>
              <a:rPr lang="da-DK" dirty="0"/>
              <a:t>Slide </a:t>
            </a:r>
            <a:r>
              <a:rPr lang="da-DK" dirty="0" err="1"/>
              <a:t>title</a:t>
            </a:r>
            <a:endParaRPr lang="da-DK" dirty="0"/>
          </a:p>
        </p:txBody>
      </p:sp>
      <p:sp>
        <p:nvSpPr>
          <p:cNvPr id="19" name="Pladsholder til tekst 17"/>
          <p:cNvSpPr>
            <a:spLocks noGrp="1"/>
          </p:cNvSpPr>
          <p:nvPr>
            <p:ph type="body" sz="quarter" idx="10" hasCustomPrompt="1"/>
          </p:nvPr>
        </p:nvSpPr>
        <p:spPr>
          <a:xfrm>
            <a:off x="676806" y="1809752"/>
            <a:ext cx="3751263" cy="4333875"/>
          </a:xfrm>
        </p:spPr>
        <p:txBody>
          <a:bodyPr/>
          <a:lstStyle>
            <a:lvl1pPr algn="l">
              <a:lnSpc>
                <a:spcPts val="1700"/>
              </a:lnSpc>
              <a:spcBef>
                <a:spcPts val="1100"/>
              </a:spcBef>
              <a:defRPr sz="2800"/>
            </a:lvl1pPr>
          </a:lstStyle>
          <a:p>
            <a:pPr algn="l">
              <a:lnSpc>
                <a:spcPts val="1700"/>
              </a:lnSpc>
              <a:spcBef>
                <a:spcPts val="1100"/>
              </a:spcBef>
            </a:pPr>
            <a:r>
              <a:rPr lang="da-DK" sz="1300" dirty="0" err="1"/>
              <a:t>Aperibuscimod</a:t>
            </a:r>
            <a:r>
              <a:rPr lang="da-DK" sz="1300" dirty="0"/>
              <a:t> </a:t>
            </a:r>
            <a:r>
              <a:rPr lang="da-DK" sz="1300" dirty="0" err="1"/>
              <a:t>quatem</a:t>
            </a:r>
            <a:r>
              <a:rPr lang="da-DK" sz="1300" dirty="0"/>
              <a:t> lam </a:t>
            </a:r>
            <a:r>
              <a:rPr lang="da-DK" sz="1300" dirty="0" err="1"/>
              <a:t>faccullabor</a:t>
            </a:r>
            <a:r>
              <a:rPr lang="da-DK" sz="1300" dirty="0"/>
              <a:t> re </a:t>
            </a:r>
            <a:r>
              <a:rPr lang="da-DK" sz="1300" dirty="0" err="1"/>
              <a:t>quidit</a:t>
            </a:r>
            <a:r>
              <a:rPr lang="da-DK" sz="1300" dirty="0"/>
              <a:t> </a:t>
            </a:r>
            <a:r>
              <a:rPr lang="da-DK" sz="1300" dirty="0" err="1"/>
              <a:t>dolo</a:t>
            </a:r>
            <a:r>
              <a:rPr lang="da-DK" sz="1300" dirty="0"/>
              <a:t> </a:t>
            </a:r>
            <a:r>
              <a:rPr lang="da-DK" sz="1300" dirty="0" err="1"/>
              <a:t>quas</a:t>
            </a:r>
            <a:r>
              <a:rPr lang="da-DK" sz="1300" dirty="0"/>
              <a:t> ea nos et la </a:t>
            </a:r>
            <a:r>
              <a:rPr lang="da-DK" sz="1300" dirty="0" err="1"/>
              <a:t>velenim</a:t>
            </a:r>
            <a:r>
              <a:rPr lang="da-DK" sz="1300" dirty="0"/>
              <a:t> </a:t>
            </a:r>
            <a:r>
              <a:rPr lang="da-DK" sz="1300" dirty="0" err="1"/>
              <a:t>aximus</a:t>
            </a:r>
            <a:r>
              <a:rPr lang="da-DK" sz="1300" dirty="0"/>
              <a:t>, </a:t>
            </a:r>
            <a:r>
              <a:rPr lang="da-DK" sz="1300" dirty="0" err="1"/>
              <a:t>commosantur</a:t>
            </a:r>
            <a:r>
              <a:rPr lang="da-DK" sz="1300" dirty="0"/>
              <a:t>?</a:t>
            </a:r>
          </a:p>
          <a:p>
            <a:pPr algn="l">
              <a:lnSpc>
                <a:spcPts val="1700"/>
              </a:lnSpc>
              <a:spcBef>
                <a:spcPts val="1100"/>
              </a:spcBef>
            </a:pPr>
            <a:r>
              <a:rPr lang="da-DK" sz="1300" dirty="0" err="1"/>
              <a:t>Harios</a:t>
            </a:r>
            <a:r>
              <a:rPr lang="da-DK" sz="1300" dirty="0"/>
              <a:t> </a:t>
            </a:r>
            <a:r>
              <a:rPr lang="da-DK" sz="1300" dirty="0" err="1"/>
              <a:t>dollabo</a:t>
            </a:r>
            <a:r>
              <a:rPr lang="da-DK" sz="1300" dirty="0"/>
              <a:t>. Nam </a:t>
            </a:r>
            <a:r>
              <a:rPr lang="da-DK" sz="1300" dirty="0" err="1"/>
              <a:t>quis</a:t>
            </a:r>
            <a:r>
              <a:rPr lang="da-DK" sz="1300" dirty="0"/>
              <a:t> </a:t>
            </a:r>
            <a:r>
              <a:rPr lang="da-DK" sz="1300" dirty="0" err="1"/>
              <a:t>mollacc</a:t>
            </a:r>
            <a:r>
              <a:rPr lang="da-DK" sz="1300" dirty="0"/>
              <a:t> </a:t>
            </a:r>
            <a:r>
              <a:rPr lang="da-DK" sz="1300" dirty="0" err="1"/>
              <a:t>usapic</a:t>
            </a:r>
            <a:r>
              <a:rPr lang="da-DK" sz="1300" dirty="0"/>
              <a:t> to od et, </a:t>
            </a:r>
            <a:r>
              <a:rPr lang="da-DK" sz="1300" dirty="0" err="1"/>
              <a:t>que</a:t>
            </a:r>
            <a:r>
              <a:rPr lang="da-DK" sz="1300" dirty="0"/>
              <a:t> et </a:t>
            </a:r>
            <a:r>
              <a:rPr lang="da-DK" sz="1300" dirty="0" err="1"/>
              <a:t>aperore</a:t>
            </a:r>
            <a:r>
              <a:rPr lang="da-DK" sz="1300" dirty="0"/>
              <a:t>, </a:t>
            </a:r>
            <a:r>
              <a:rPr lang="da-DK" sz="1300" dirty="0" err="1"/>
              <a:t>cusandi</a:t>
            </a:r>
            <a:r>
              <a:rPr lang="da-DK" sz="1300" dirty="0"/>
              <a:t> </a:t>
            </a:r>
            <a:r>
              <a:rPr lang="da-DK" sz="1300" dirty="0" err="1"/>
              <a:t>aut</a:t>
            </a:r>
            <a:r>
              <a:rPr lang="da-DK" sz="1300" dirty="0"/>
              <a:t> </a:t>
            </a:r>
            <a:r>
              <a:rPr lang="da-DK" sz="1300" dirty="0" err="1"/>
              <a:t>pelicii</a:t>
            </a:r>
            <a:r>
              <a:rPr lang="da-DK" sz="1300" dirty="0"/>
              <a:t> </a:t>
            </a:r>
            <a:r>
              <a:rPr lang="da-DK" sz="1300" dirty="0" err="1"/>
              <a:t>stotam</a:t>
            </a:r>
            <a:r>
              <a:rPr lang="da-DK" sz="1300" dirty="0"/>
              <a:t> </a:t>
            </a:r>
            <a:r>
              <a:rPr lang="da-DK" sz="1300" dirty="0" err="1"/>
              <a:t>disciis</a:t>
            </a:r>
            <a:r>
              <a:rPr lang="da-DK" sz="1300" dirty="0"/>
              <a:t> si te pa </a:t>
            </a:r>
            <a:r>
              <a:rPr lang="da-DK" sz="1300" dirty="0" err="1"/>
              <a:t>voles</a:t>
            </a:r>
            <a:r>
              <a:rPr lang="da-DK" sz="1300" dirty="0"/>
              <a:t> </a:t>
            </a:r>
            <a:r>
              <a:rPr lang="da-DK" sz="1300" dirty="0" err="1"/>
              <a:t>esendi</a:t>
            </a:r>
            <a:r>
              <a:rPr lang="da-DK" sz="1300" dirty="0"/>
              <a:t> </a:t>
            </a:r>
            <a:r>
              <a:rPr lang="da-DK" sz="1300" dirty="0" err="1"/>
              <a:t>volupiet</a:t>
            </a:r>
            <a:r>
              <a:rPr lang="da-DK" sz="1300" dirty="0"/>
              <a:t> </a:t>
            </a:r>
            <a:r>
              <a:rPr lang="da-DK" sz="1300" dirty="0" err="1"/>
              <a:t>omnis</a:t>
            </a:r>
            <a:r>
              <a:rPr lang="da-DK" sz="1300" dirty="0"/>
              <a:t> </a:t>
            </a:r>
            <a:r>
              <a:rPr lang="da-DK" sz="1300" dirty="0" err="1"/>
              <a:t>enihili</a:t>
            </a:r>
            <a:r>
              <a:rPr lang="da-DK" sz="1300" dirty="0"/>
              <a:t> </a:t>
            </a:r>
            <a:r>
              <a:rPr lang="da-DK" sz="1300" dirty="0" err="1"/>
              <a:t>tatiandam</a:t>
            </a:r>
            <a:r>
              <a:rPr lang="da-DK" sz="1300" dirty="0"/>
              <a:t> et </a:t>
            </a:r>
            <a:r>
              <a:rPr lang="da-DK" sz="1300" dirty="0" err="1"/>
              <a:t>hari</a:t>
            </a:r>
            <a:r>
              <a:rPr lang="da-DK" sz="1300" dirty="0"/>
              <a:t> </a:t>
            </a:r>
            <a:r>
              <a:rPr lang="da-DK" sz="1300" dirty="0" err="1"/>
              <a:t>ate</a:t>
            </a:r>
            <a:r>
              <a:rPr lang="da-DK" sz="1300" dirty="0"/>
              <a:t> </a:t>
            </a:r>
            <a:r>
              <a:rPr lang="da-DK" sz="1300" dirty="0" err="1"/>
              <a:t>aut</a:t>
            </a:r>
            <a:r>
              <a:rPr lang="da-DK" sz="1300" dirty="0"/>
              <a:t> re peribus et </a:t>
            </a:r>
            <a:r>
              <a:rPr lang="da-DK" sz="1300" dirty="0" err="1"/>
              <a:t>ellabo</a:t>
            </a:r>
            <a:r>
              <a:rPr lang="da-DK" sz="1300" dirty="0"/>
              <a:t>. </a:t>
            </a:r>
            <a:r>
              <a:rPr lang="da-DK" sz="1300" dirty="0" err="1"/>
              <a:t>Um</a:t>
            </a:r>
            <a:r>
              <a:rPr lang="da-DK" sz="1300" dirty="0"/>
              <a:t> </a:t>
            </a:r>
            <a:r>
              <a:rPr lang="da-DK" sz="1300" dirty="0" err="1"/>
              <a:t>quat</a:t>
            </a:r>
            <a:r>
              <a:rPr lang="da-DK" sz="1300" dirty="0"/>
              <a:t>.</a:t>
            </a:r>
          </a:p>
          <a:p>
            <a:pPr algn="l">
              <a:lnSpc>
                <a:spcPts val="1700"/>
              </a:lnSpc>
              <a:spcBef>
                <a:spcPts val="1100"/>
              </a:spcBef>
            </a:pPr>
            <a:r>
              <a:rPr lang="da-DK" sz="1300" dirty="0" err="1"/>
              <a:t>Beaquamus</a:t>
            </a:r>
            <a:r>
              <a:rPr lang="da-DK" sz="1300" dirty="0"/>
              <a:t> </a:t>
            </a:r>
            <a:r>
              <a:rPr lang="da-DK" sz="1300" dirty="0" err="1"/>
              <a:t>quasin</a:t>
            </a:r>
            <a:r>
              <a:rPr lang="da-DK" sz="1300" dirty="0"/>
              <a:t> </a:t>
            </a:r>
            <a:r>
              <a:rPr lang="da-DK" sz="1300" dirty="0" err="1"/>
              <a:t>conseque</a:t>
            </a:r>
            <a:r>
              <a:rPr lang="da-DK" sz="1300" dirty="0"/>
              <a:t> </a:t>
            </a:r>
            <a:r>
              <a:rPr lang="da-DK" sz="1300" dirty="0" err="1"/>
              <a:t>commod</a:t>
            </a:r>
            <a:r>
              <a:rPr lang="da-DK" sz="1300" dirty="0"/>
              <a:t> </a:t>
            </a:r>
            <a:r>
              <a:rPr lang="da-DK" sz="1300" dirty="0" err="1"/>
              <a:t>quamenistrum</a:t>
            </a:r>
            <a:r>
              <a:rPr lang="da-DK" sz="1300" dirty="0"/>
              <a:t> </a:t>
            </a:r>
            <a:r>
              <a:rPr lang="da-DK" sz="1300" dirty="0" err="1"/>
              <a:t>ipsunto</a:t>
            </a:r>
            <a:r>
              <a:rPr lang="da-DK" sz="1300" dirty="0"/>
              <a:t> te </a:t>
            </a:r>
            <a:r>
              <a:rPr lang="da-DK" sz="1300" dirty="0" err="1"/>
              <a:t>volum</a:t>
            </a:r>
            <a:r>
              <a:rPr lang="da-DK" sz="1300" dirty="0"/>
              <a:t> re </a:t>
            </a:r>
            <a:r>
              <a:rPr lang="da-DK" sz="1300" dirty="0" err="1"/>
              <a:t>omnimpo</a:t>
            </a:r>
            <a:r>
              <a:rPr lang="da-DK" sz="1300" dirty="0"/>
              <a:t> </a:t>
            </a:r>
            <a:r>
              <a:rPr lang="da-DK" sz="1300" dirty="0" err="1"/>
              <a:t>reiciae</a:t>
            </a:r>
            <a:r>
              <a:rPr lang="da-DK" sz="1300" dirty="0"/>
              <a:t> </a:t>
            </a:r>
            <a:r>
              <a:rPr lang="da-DK" sz="1300" dirty="0" err="1"/>
              <a:t>ctiandi</a:t>
            </a:r>
            <a:r>
              <a:rPr lang="da-DK" sz="1300" dirty="0"/>
              <a:t> </a:t>
            </a:r>
            <a:r>
              <a:rPr lang="da-DK" sz="1300" dirty="0" err="1"/>
              <a:t>tatem</a:t>
            </a:r>
            <a:r>
              <a:rPr lang="da-DK" sz="1300" dirty="0"/>
              <a:t>. </a:t>
            </a:r>
            <a:r>
              <a:rPr lang="da-DK" sz="1300" dirty="0" err="1"/>
              <a:t>Olupiendis</a:t>
            </a:r>
            <a:r>
              <a:rPr lang="da-DK" sz="1300" dirty="0"/>
              <a:t> a </a:t>
            </a:r>
            <a:r>
              <a:rPr lang="da-DK" sz="1300" dirty="0" err="1"/>
              <a:t>parum</a:t>
            </a:r>
            <a:r>
              <a:rPr lang="da-DK" sz="1300" dirty="0"/>
              <a:t> </a:t>
            </a:r>
            <a:r>
              <a:rPr lang="da-DK" sz="1300" dirty="0" err="1"/>
              <a:t>eum</a:t>
            </a:r>
            <a:r>
              <a:rPr lang="da-DK" sz="1300" dirty="0"/>
              <a:t> </a:t>
            </a:r>
            <a:r>
              <a:rPr lang="da-DK" sz="1300" dirty="0" err="1"/>
              <a:t>inum</a:t>
            </a:r>
            <a:r>
              <a:rPr lang="da-DK" sz="1300" dirty="0"/>
              <a:t> </a:t>
            </a:r>
            <a:r>
              <a:rPr lang="da-DK" sz="1300" dirty="0" err="1"/>
              <a:t>quae</a:t>
            </a:r>
            <a:r>
              <a:rPr lang="da-DK" sz="1300" dirty="0"/>
              <a:t> ex et </a:t>
            </a:r>
            <a:r>
              <a:rPr lang="da-DK" sz="1300" dirty="0" err="1"/>
              <a:t>et</a:t>
            </a:r>
            <a:r>
              <a:rPr lang="da-DK" sz="1300" dirty="0"/>
              <a:t> </a:t>
            </a:r>
            <a:r>
              <a:rPr lang="da-DK" sz="1300" dirty="0" err="1"/>
              <a:t>dendis</a:t>
            </a:r>
            <a:r>
              <a:rPr lang="da-DK" sz="1300" dirty="0"/>
              <a:t> </a:t>
            </a:r>
            <a:r>
              <a:rPr lang="da-DK" sz="1300" dirty="0" err="1"/>
              <a:t>doluptatibus</a:t>
            </a:r>
            <a:r>
              <a:rPr lang="da-DK" sz="1300" dirty="0"/>
              <a:t> </a:t>
            </a:r>
            <a:r>
              <a:rPr lang="da-DK" sz="1300" dirty="0" err="1"/>
              <a:t>audignis</a:t>
            </a:r>
            <a:r>
              <a:rPr lang="da-DK" sz="1300" dirty="0"/>
              <a:t> </a:t>
            </a:r>
            <a:r>
              <a:rPr lang="da-DK" sz="1300" dirty="0" err="1"/>
              <a:t>apidel</a:t>
            </a:r>
            <a:r>
              <a:rPr lang="da-DK" sz="1300" dirty="0"/>
              <a:t> </a:t>
            </a:r>
            <a:r>
              <a:rPr lang="da-DK" sz="1300" dirty="0" err="1"/>
              <a:t>ipis</a:t>
            </a:r>
            <a:r>
              <a:rPr lang="da-DK" sz="1300" dirty="0"/>
              <a:t> et </a:t>
            </a:r>
            <a:r>
              <a:rPr lang="da-DK" sz="1300" dirty="0" err="1"/>
              <a:t>vellorr</a:t>
            </a:r>
            <a:r>
              <a:rPr lang="da-DK" sz="1300" dirty="0"/>
              <a:t> </a:t>
            </a:r>
            <a:r>
              <a:rPr lang="da-DK" sz="1300" dirty="0" err="1"/>
              <a:t>orporeiument</a:t>
            </a:r>
            <a:r>
              <a:rPr lang="da-DK" sz="1300" dirty="0"/>
              <a:t> </a:t>
            </a:r>
            <a:r>
              <a:rPr lang="da-DK" sz="1300" dirty="0" err="1"/>
              <a:t>quiste</a:t>
            </a:r>
            <a:r>
              <a:rPr lang="da-DK" sz="1300" dirty="0"/>
              <a:t> </a:t>
            </a:r>
            <a:r>
              <a:rPr lang="da-DK" sz="1300" dirty="0" err="1"/>
              <a:t>num</a:t>
            </a:r>
            <a:r>
              <a:rPr lang="da-DK" sz="1300" dirty="0"/>
              <a:t> </a:t>
            </a:r>
            <a:r>
              <a:rPr lang="da-DK" sz="1300" dirty="0" err="1"/>
              <a:t>volum</a:t>
            </a:r>
            <a:r>
              <a:rPr lang="da-DK" sz="1300" dirty="0"/>
              <a:t> </a:t>
            </a:r>
            <a:r>
              <a:rPr lang="da-DK" sz="1300" dirty="0" err="1"/>
              <a:t>voluptatquae</a:t>
            </a:r>
            <a:r>
              <a:rPr lang="da-DK" sz="1300" dirty="0"/>
              <a:t> </a:t>
            </a:r>
            <a:r>
              <a:rPr lang="da-DK" sz="1300" dirty="0" err="1"/>
              <a:t>iusdam</a:t>
            </a:r>
            <a:r>
              <a:rPr lang="da-DK" sz="1300" dirty="0"/>
              <a:t> </a:t>
            </a:r>
            <a:r>
              <a:rPr lang="da-DK" sz="1300" dirty="0" err="1"/>
              <a:t>aut</a:t>
            </a:r>
            <a:r>
              <a:rPr lang="da-DK" sz="1300" dirty="0"/>
              <a:t> </a:t>
            </a:r>
            <a:r>
              <a:rPr lang="da-DK" sz="1300" dirty="0" err="1"/>
              <a:t>ditate</a:t>
            </a:r>
            <a:r>
              <a:rPr lang="da-DK" sz="1300" dirty="0"/>
              <a:t> et </a:t>
            </a:r>
            <a:r>
              <a:rPr lang="da-DK" sz="1300" dirty="0" err="1"/>
              <a:t>dolorru</a:t>
            </a:r>
            <a:r>
              <a:rPr lang="da-DK" sz="1300" dirty="0"/>
              <a:t> </a:t>
            </a:r>
            <a:r>
              <a:rPr lang="da-DK" sz="1300" dirty="0" err="1"/>
              <a:t>mquam</a:t>
            </a:r>
            <a:r>
              <a:rPr lang="da-DK" sz="1300" dirty="0"/>
              <a:t>, </a:t>
            </a:r>
            <a:r>
              <a:rPr lang="da-DK" sz="1300" dirty="0" err="1"/>
              <a:t>cuptur</a:t>
            </a:r>
            <a:r>
              <a:rPr lang="da-DK" sz="1300" dirty="0"/>
              <a:t> </a:t>
            </a:r>
            <a:r>
              <a:rPr lang="da-DK" sz="1300" dirty="0" err="1"/>
              <a:t>aliqui</a:t>
            </a:r>
            <a:r>
              <a:rPr lang="da-DK" sz="1300" dirty="0"/>
              <a:t> tempos </a:t>
            </a:r>
            <a:r>
              <a:rPr lang="da-DK" sz="1300" dirty="0" err="1"/>
              <a:t>provit</a:t>
            </a:r>
            <a:r>
              <a:rPr lang="da-DK" sz="1300" dirty="0"/>
              <a:t> </a:t>
            </a:r>
            <a:r>
              <a:rPr lang="da-DK" sz="1300" dirty="0" err="1"/>
              <a:t>qui</a:t>
            </a:r>
            <a:r>
              <a:rPr lang="da-DK" sz="1300" dirty="0"/>
              <a:t> </a:t>
            </a:r>
            <a:r>
              <a:rPr lang="da-DK" sz="1300" dirty="0" err="1"/>
              <a:t>testendam</a:t>
            </a:r>
            <a:r>
              <a:rPr lang="da-DK" sz="1300" dirty="0"/>
              <a:t> </a:t>
            </a:r>
            <a:r>
              <a:rPr lang="da-DK" sz="1300" dirty="0" err="1"/>
              <a:t>aut</a:t>
            </a:r>
            <a:r>
              <a:rPr lang="da-DK" sz="1300" dirty="0"/>
              <a:t> au</a:t>
            </a:r>
          </a:p>
        </p:txBody>
      </p:sp>
      <p:pic>
        <p:nvPicPr>
          <p:cNvPr id="12" name="Billed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7733" y="6418916"/>
            <a:ext cx="2560543" cy="384081"/>
          </a:xfrm>
          <a:prstGeom prst="rect">
            <a:avLst/>
          </a:prstGeom>
        </p:spPr>
      </p:pic>
    </p:spTree>
    <p:extLst>
      <p:ext uri="{BB962C8B-B14F-4D97-AF65-F5344CB8AC3E}">
        <p14:creationId xmlns:p14="http://schemas.microsoft.com/office/powerpoint/2010/main" val="1995038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objects - Orange">
    <p:spTree>
      <p:nvGrpSpPr>
        <p:cNvPr id="1" name=""/>
        <p:cNvGrpSpPr/>
        <p:nvPr/>
      </p:nvGrpSpPr>
      <p:grpSpPr>
        <a:xfrm>
          <a:off x="0" y="0"/>
          <a:ext cx="0" cy="0"/>
          <a:chOff x="0" y="0"/>
          <a:chExt cx="0" cy="0"/>
        </a:xfrm>
      </p:grpSpPr>
      <p:sp>
        <p:nvSpPr>
          <p:cNvPr id="12" name="Rektangel 11"/>
          <p:cNvSpPr/>
          <p:nvPr/>
        </p:nvSpPr>
        <p:spPr>
          <a:xfrm>
            <a:off x="-1" y="6296027"/>
            <a:ext cx="12192001" cy="561975"/>
          </a:xfrm>
          <a:prstGeom prst="rect">
            <a:avLst/>
          </a:prstGeom>
          <a:solidFill>
            <a:srgbClr val="EC5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indhold 3"/>
          <p:cNvSpPr>
            <a:spLocks noGrp="1"/>
          </p:cNvSpPr>
          <p:nvPr>
            <p:ph sz="half" idx="2"/>
          </p:nvPr>
        </p:nvSpPr>
        <p:spPr>
          <a:xfrm>
            <a:off x="5810250" y="1825627"/>
            <a:ext cx="5600700" cy="3739133"/>
          </a:xfrm>
          <a:blipFill>
            <a:blip r:embed="rId2"/>
            <a:stretch>
              <a:fillRect/>
            </a:stretch>
          </a:blipFill>
        </p:spPr>
        <p:txBody>
          <a:bodyPr/>
          <a:lstStyle/>
          <a:p>
            <a:pPr lvl="0"/>
            <a:r>
              <a:rPr lang="es-ES"/>
              <a:t>Haga clic para modificar el estilo de texto del patrón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3175" y="627064"/>
            <a:ext cx="1247775" cy="561975"/>
          </a:xfrm>
          <a:prstGeom prst="rect">
            <a:avLst/>
          </a:prstGeom>
        </p:spPr>
      </p:pic>
      <p:sp>
        <p:nvSpPr>
          <p:cNvPr id="11" name="Titel 1"/>
          <p:cNvSpPr>
            <a:spLocks noGrp="1"/>
          </p:cNvSpPr>
          <p:nvPr>
            <p:ph type="title" hasCustomPrompt="1"/>
          </p:nvPr>
        </p:nvSpPr>
        <p:spPr>
          <a:xfrm>
            <a:off x="647701" y="427039"/>
            <a:ext cx="9343323" cy="1063625"/>
          </a:xfrm>
        </p:spPr>
        <p:txBody>
          <a:bodyPr>
            <a:normAutofit/>
          </a:bodyPr>
          <a:lstStyle>
            <a:lvl1pPr>
              <a:defRPr sz="4000" b="1">
                <a:solidFill>
                  <a:srgbClr val="00265A"/>
                </a:solidFill>
                <a:latin typeface="+mn-lt"/>
              </a:defRPr>
            </a:lvl1pPr>
          </a:lstStyle>
          <a:p>
            <a:r>
              <a:rPr lang="da-DK" dirty="0"/>
              <a:t>Slide </a:t>
            </a:r>
            <a:r>
              <a:rPr lang="da-DK" dirty="0" err="1"/>
              <a:t>title</a:t>
            </a:r>
            <a:endParaRPr lang="da-DK" dirty="0"/>
          </a:p>
        </p:txBody>
      </p:sp>
      <p:sp>
        <p:nvSpPr>
          <p:cNvPr id="19" name="Pladsholder til tekst 17"/>
          <p:cNvSpPr>
            <a:spLocks noGrp="1"/>
          </p:cNvSpPr>
          <p:nvPr>
            <p:ph type="body" sz="quarter" idx="10" hasCustomPrompt="1"/>
          </p:nvPr>
        </p:nvSpPr>
        <p:spPr>
          <a:xfrm>
            <a:off x="676806" y="1809752"/>
            <a:ext cx="3751263" cy="4333875"/>
          </a:xfrm>
        </p:spPr>
        <p:txBody>
          <a:bodyPr/>
          <a:lstStyle>
            <a:lvl1pPr algn="l">
              <a:lnSpc>
                <a:spcPts val="1700"/>
              </a:lnSpc>
              <a:spcBef>
                <a:spcPts val="1100"/>
              </a:spcBef>
              <a:defRPr sz="2800"/>
            </a:lvl1pPr>
          </a:lstStyle>
          <a:p>
            <a:pPr algn="l">
              <a:lnSpc>
                <a:spcPts val="1700"/>
              </a:lnSpc>
              <a:spcBef>
                <a:spcPts val="1100"/>
              </a:spcBef>
            </a:pPr>
            <a:r>
              <a:rPr lang="da-DK" sz="1300" dirty="0" err="1"/>
              <a:t>Aperibuscimod</a:t>
            </a:r>
            <a:r>
              <a:rPr lang="da-DK" sz="1300" dirty="0"/>
              <a:t> </a:t>
            </a:r>
            <a:r>
              <a:rPr lang="da-DK" sz="1300" dirty="0" err="1"/>
              <a:t>quatem</a:t>
            </a:r>
            <a:r>
              <a:rPr lang="da-DK" sz="1300" dirty="0"/>
              <a:t> lam </a:t>
            </a:r>
            <a:r>
              <a:rPr lang="da-DK" sz="1300" dirty="0" err="1"/>
              <a:t>faccullabor</a:t>
            </a:r>
            <a:r>
              <a:rPr lang="da-DK" sz="1300" dirty="0"/>
              <a:t> re </a:t>
            </a:r>
            <a:r>
              <a:rPr lang="da-DK" sz="1300" dirty="0" err="1"/>
              <a:t>quidit</a:t>
            </a:r>
            <a:r>
              <a:rPr lang="da-DK" sz="1300" dirty="0"/>
              <a:t> </a:t>
            </a:r>
            <a:r>
              <a:rPr lang="da-DK" sz="1300" dirty="0" err="1"/>
              <a:t>dolo</a:t>
            </a:r>
            <a:r>
              <a:rPr lang="da-DK" sz="1300" dirty="0"/>
              <a:t> </a:t>
            </a:r>
            <a:r>
              <a:rPr lang="da-DK" sz="1300" dirty="0" err="1"/>
              <a:t>quas</a:t>
            </a:r>
            <a:r>
              <a:rPr lang="da-DK" sz="1300" dirty="0"/>
              <a:t> ea nos et la </a:t>
            </a:r>
            <a:r>
              <a:rPr lang="da-DK" sz="1300" dirty="0" err="1"/>
              <a:t>velenim</a:t>
            </a:r>
            <a:r>
              <a:rPr lang="da-DK" sz="1300" dirty="0"/>
              <a:t> </a:t>
            </a:r>
            <a:r>
              <a:rPr lang="da-DK" sz="1300" dirty="0" err="1"/>
              <a:t>aximus</a:t>
            </a:r>
            <a:r>
              <a:rPr lang="da-DK" sz="1300" dirty="0"/>
              <a:t>, </a:t>
            </a:r>
            <a:r>
              <a:rPr lang="da-DK" sz="1300" dirty="0" err="1"/>
              <a:t>commosantur</a:t>
            </a:r>
            <a:r>
              <a:rPr lang="da-DK" sz="1300" dirty="0"/>
              <a:t>?</a:t>
            </a:r>
          </a:p>
          <a:p>
            <a:pPr algn="l">
              <a:lnSpc>
                <a:spcPts val="1700"/>
              </a:lnSpc>
              <a:spcBef>
                <a:spcPts val="1100"/>
              </a:spcBef>
            </a:pPr>
            <a:r>
              <a:rPr lang="da-DK" sz="1300" dirty="0" err="1"/>
              <a:t>Harios</a:t>
            </a:r>
            <a:r>
              <a:rPr lang="da-DK" sz="1300" dirty="0"/>
              <a:t> </a:t>
            </a:r>
            <a:r>
              <a:rPr lang="da-DK" sz="1300" dirty="0" err="1"/>
              <a:t>dollabo</a:t>
            </a:r>
            <a:r>
              <a:rPr lang="da-DK" sz="1300" dirty="0"/>
              <a:t>. Nam </a:t>
            </a:r>
            <a:r>
              <a:rPr lang="da-DK" sz="1300" dirty="0" err="1"/>
              <a:t>quis</a:t>
            </a:r>
            <a:r>
              <a:rPr lang="da-DK" sz="1300" dirty="0"/>
              <a:t> </a:t>
            </a:r>
            <a:r>
              <a:rPr lang="da-DK" sz="1300" dirty="0" err="1"/>
              <a:t>mollacc</a:t>
            </a:r>
            <a:r>
              <a:rPr lang="da-DK" sz="1300" dirty="0"/>
              <a:t> </a:t>
            </a:r>
            <a:r>
              <a:rPr lang="da-DK" sz="1300" dirty="0" err="1"/>
              <a:t>usapic</a:t>
            </a:r>
            <a:r>
              <a:rPr lang="da-DK" sz="1300" dirty="0"/>
              <a:t> to od et, </a:t>
            </a:r>
            <a:r>
              <a:rPr lang="da-DK" sz="1300" dirty="0" err="1"/>
              <a:t>que</a:t>
            </a:r>
            <a:r>
              <a:rPr lang="da-DK" sz="1300" dirty="0"/>
              <a:t> et </a:t>
            </a:r>
            <a:r>
              <a:rPr lang="da-DK" sz="1300" dirty="0" err="1"/>
              <a:t>aperore</a:t>
            </a:r>
            <a:r>
              <a:rPr lang="da-DK" sz="1300" dirty="0"/>
              <a:t>, </a:t>
            </a:r>
            <a:r>
              <a:rPr lang="da-DK" sz="1300" dirty="0" err="1"/>
              <a:t>cusandi</a:t>
            </a:r>
            <a:r>
              <a:rPr lang="da-DK" sz="1300" dirty="0"/>
              <a:t> </a:t>
            </a:r>
            <a:r>
              <a:rPr lang="da-DK" sz="1300" dirty="0" err="1"/>
              <a:t>aut</a:t>
            </a:r>
            <a:r>
              <a:rPr lang="da-DK" sz="1300" dirty="0"/>
              <a:t> </a:t>
            </a:r>
            <a:r>
              <a:rPr lang="da-DK" sz="1300" dirty="0" err="1"/>
              <a:t>pelicii</a:t>
            </a:r>
            <a:r>
              <a:rPr lang="da-DK" sz="1300" dirty="0"/>
              <a:t> </a:t>
            </a:r>
            <a:r>
              <a:rPr lang="da-DK" sz="1300" dirty="0" err="1"/>
              <a:t>stotam</a:t>
            </a:r>
            <a:r>
              <a:rPr lang="da-DK" sz="1300" dirty="0"/>
              <a:t> </a:t>
            </a:r>
            <a:r>
              <a:rPr lang="da-DK" sz="1300" dirty="0" err="1"/>
              <a:t>disciis</a:t>
            </a:r>
            <a:r>
              <a:rPr lang="da-DK" sz="1300" dirty="0"/>
              <a:t> si te pa </a:t>
            </a:r>
            <a:r>
              <a:rPr lang="da-DK" sz="1300" dirty="0" err="1"/>
              <a:t>voles</a:t>
            </a:r>
            <a:r>
              <a:rPr lang="da-DK" sz="1300" dirty="0"/>
              <a:t> </a:t>
            </a:r>
            <a:r>
              <a:rPr lang="da-DK" sz="1300" dirty="0" err="1"/>
              <a:t>esendi</a:t>
            </a:r>
            <a:r>
              <a:rPr lang="da-DK" sz="1300" dirty="0"/>
              <a:t> </a:t>
            </a:r>
            <a:r>
              <a:rPr lang="da-DK" sz="1300" dirty="0" err="1"/>
              <a:t>volupiet</a:t>
            </a:r>
            <a:r>
              <a:rPr lang="da-DK" sz="1300" dirty="0"/>
              <a:t> </a:t>
            </a:r>
            <a:r>
              <a:rPr lang="da-DK" sz="1300" dirty="0" err="1"/>
              <a:t>omnis</a:t>
            </a:r>
            <a:r>
              <a:rPr lang="da-DK" sz="1300" dirty="0"/>
              <a:t> </a:t>
            </a:r>
            <a:r>
              <a:rPr lang="da-DK" sz="1300" dirty="0" err="1"/>
              <a:t>enihili</a:t>
            </a:r>
            <a:r>
              <a:rPr lang="da-DK" sz="1300" dirty="0"/>
              <a:t> </a:t>
            </a:r>
            <a:r>
              <a:rPr lang="da-DK" sz="1300" dirty="0" err="1"/>
              <a:t>tatiandam</a:t>
            </a:r>
            <a:r>
              <a:rPr lang="da-DK" sz="1300" dirty="0"/>
              <a:t> et </a:t>
            </a:r>
            <a:r>
              <a:rPr lang="da-DK" sz="1300" dirty="0" err="1"/>
              <a:t>hari</a:t>
            </a:r>
            <a:r>
              <a:rPr lang="da-DK" sz="1300" dirty="0"/>
              <a:t> </a:t>
            </a:r>
            <a:r>
              <a:rPr lang="da-DK" sz="1300" dirty="0" err="1"/>
              <a:t>ate</a:t>
            </a:r>
            <a:r>
              <a:rPr lang="da-DK" sz="1300" dirty="0"/>
              <a:t> </a:t>
            </a:r>
            <a:r>
              <a:rPr lang="da-DK" sz="1300" dirty="0" err="1"/>
              <a:t>aut</a:t>
            </a:r>
            <a:r>
              <a:rPr lang="da-DK" sz="1300" dirty="0"/>
              <a:t> re peribus et </a:t>
            </a:r>
            <a:r>
              <a:rPr lang="da-DK" sz="1300" dirty="0" err="1"/>
              <a:t>ellabo</a:t>
            </a:r>
            <a:r>
              <a:rPr lang="da-DK" sz="1300" dirty="0"/>
              <a:t>. </a:t>
            </a:r>
            <a:r>
              <a:rPr lang="da-DK" sz="1300" dirty="0" err="1"/>
              <a:t>Um</a:t>
            </a:r>
            <a:r>
              <a:rPr lang="da-DK" sz="1300" dirty="0"/>
              <a:t> </a:t>
            </a:r>
            <a:r>
              <a:rPr lang="da-DK" sz="1300" dirty="0" err="1"/>
              <a:t>quat</a:t>
            </a:r>
            <a:r>
              <a:rPr lang="da-DK" sz="1300" dirty="0"/>
              <a:t>.</a:t>
            </a:r>
          </a:p>
          <a:p>
            <a:pPr algn="l">
              <a:lnSpc>
                <a:spcPts val="1700"/>
              </a:lnSpc>
              <a:spcBef>
                <a:spcPts val="1100"/>
              </a:spcBef>
            </a:pPr>
            <a:r>
              <a:rPr lang="da-DK" sz="1300" dirty="0" err="1"/>
              <a:t>Beaquamus</a:t>
            </a:r>
            <a:r>
              <a:rPr lang="da-DK" sz="1300" dirty="0"/>
              <a:t> </a:t>
            </a:r>
            <a:r>
              <a:rPr lang="da-DK" sz="1300" dirty="0" err="1"/>
              <a:t>quasin</a:t>
            </a:r>
            <a:r>
              <a:rPr lang="da-DK" sz="1300" dirty="0"/>
              <a:t> </a:t>
            </a:r>
            <a:r>
              <a:rPr lang="da-DK" sz="1300" dirty="0" err="1"/>
              <a:t>conseque</a:t>
            </a:r>
            <a:r>
              <a:rPr lang="da-DK" sz="1300" dirty="0"/>
              <a:t> </a:t>
            </a:r>
            <a:r>
              <a:rPr lang="da-DK" sz="1300" dirty="0" err="1"/>
              <a:t>commod</a:t>
            </a:r>
            <a:r>
              <a:rPr lang="da-DK" sz="1300" dirty="0"/>
              <a:t> </a:t>
            </a:r>
            <a:r>
              <a:rPr lang="da-DK" sz="1300" dirty="0" err="1"/>
              <a:t>quamenistrum</a:t>
            </a:r>
            <a:r>
              <a:rPr lang="da-DK" sz="1300" dirty="0"/>
              <a:t> </a:t>
            </a:r>
            <a:r>
              <a:rPr lang="da-DK" sz="1300" dirty="0" err="1"/>
              <a:t>ipsunto</a:t>
            </a:r>
            <a:r>
              <a:rPr lang="da-DK" sz="1300" dirty="0"/>
              <a:t> te </a:t>
            </a:r>
            <a:r>
              <a:rPr lang="da-DK" sz="1300" dirty="0" err="1"/>
              <a:t>volum</a:t>
            </a:r>
            <a:r>
              <a:rPr lang="da-DK" sz="1300" dirty="0"/>
              <a:t> re </a:t>
            </a:r>
            <a:r>
              <a:rPr lang="da-DK" sz="1300" dirty="0" err="1"/>
              <a:t>omnimpo</a:t>
            </a:r>
            <a:r>
              <a:rPr lang="da-DK" sz="1300" dirty="0"/>
              <a:t> </a:t>
            </a:r>
            <a:r>
              <a:rPr lang="da-DK" sz="1300" dirty="0" err="1"/>
              <a:t>reiciae</a:t>
            </a:r>
            <a:r>
              <a:rPr lang="da-DK" sz="1300" dirty="0"/>
              <a:t> </a:t>
            </a:r>
            <a:r>
              <a:rPr lang="da-DK" sz="1300" dirty="0" err="1"/>
              <a:t>ctiandi</a:t>
            </a:r>
            <a:r>
              <a:rPr lang="da-DK" sz="1300" dirty="0"/>
              <a:t> </a:t>
            </a:r>
            <a:r>
              <a:rPr lang="da-DK" sz="1300" dirty="0" err="1"/>
              <a:t>tatem</a:t>
            </a:r>
            <a:r>
              <a:rPr lang="da-DK" sz="1300" dirty="0"/>
              <a:t>. </a:t>
            </a:r>
            <a:r>
              <a:rPr lang="da-DK" sz="1300" dirty="0" err="1"/>
              <a:t>Olupiendis</a:t>
            </a:r>
            <a:r>
              <a:rPr lang="da-DK" sz="1300" dirty="0"/>
              <a:t> a </a:t>
            </a:r>
            <a:r>
              <a:rPr lang="da-DK" sz="1300" dirty="0" err="1"/>
              <a:t>parum</a:t>
            </a:r>
            <a:r>
              <a:rPr lang="da-DK" sz="1300" dirty="0"/>
              <a:t> </a:t>
            </a:r>
            <a:r>
              <a:rPr lang="da-DK" sz="1300" dirty="0" err="1"/>
              <a:t>eum</a:t>
            </a:r>
            <a:r>
              <a:rPr lang="da-DK" sz="1300" dirty="0"/>
              <a:t> </a:t>
            </a:r>
            <a:r>
              <a:rPr lang="da-DK" sz="1300" dirty="0" err="1"/>
              <a:t>inum</a:t>
            </a:r>
            <a:r>
              <a:rPr lang="da-DK" sz="1300" dirty="0"/>
              <a:t> </a:t>
            </a:r>
            <a:r>
              <a:rPr lang="da-DK" sz="1300" dirty="0" err="1"/>
              <a:t>quae</a:t>
            </a:r>
            <a:r>
              <a:rPr lang="da-DK" sz="1300" dirty="0"/>
              <a:t> ex et </a:t>
            </a:r>
            <a:r>
              <a:rPr lang="da-DK" sz="1300" dirty="0" err="1"/>
              <a:t>et</a:t>
            </a:r>
            <a:r>
              <a:rPr lang="da-DK" sz="1300" dirty="0"/>
              <a:t> </a:t>
            </a:r>
            <a:r>
              <a:rPr lang="da-DK" sz="1300" dirty="0" err="1"/>
              <a:t>dendis</a:t>
            </a:r>
            <a:r>
              <a:rPr lang="da-DK" sz="1300" dirty="0"/>
              <a:t> </a:t>
            </a:r>
            <a:r>
              <a:rPr lang="da-DK" sz="1300" dirty="0" err="1"/>
              <a:t>doluptatibus</a:t>
            </a:r>
            <a:r>
              <a:rPr lang="da-DK" sz="1300" dirty="0"/>
              <a:t> </a:t>
            </a:r>
            <a:r>
              <a:rPr lang="da-DK" sz="1300" dirty="0" err="1"/>
              <a:t>audignis</a:t>
            </a:r>
            <a:r>
              <a:rPr lang="da-DK" sz="1300" dirty="0"/>
              <a:t> </a:t>
            </a:r>
            <a:r>
              <a:rPr lang="da-DK" sz="1300" dirty="0" err="1"/>
              <a:t>apidel</a:t>
            </a:r>
            <a:r>
              <a:rPr lang="da-DK" sz="1300" dirty="0"/>
              <a:t> </a:t>
            </a:r>
            <a:r>
              <a:rPr lang="da-DK" sz="1300" dirty="0" err="1"/>
              <a:t>ipis</a:t>
            </a:r>
            <a:r>
              <a:rPr lang="da-DK" sz="1300" dirty="0"/>
              <a:t> et </a:t>
            </a:r>
            <a:r>
              <a:rPr lang="da-DK" sz="1300" dirty="0" err="1"/>
              <a:t>vellorr</a:t>
            </a:r>
            <a:r>
              <a:rPr lang="da-DK" sz="1300" dirty="0"/>
              <a:t> </a:t>
            </a:r>
            <a:r>
              <a:rPr lang="da-DK" sz="1300" dirty="0" err="1"/>
              <a:t>orporeiument</a:t>
            </a:r>
            <a:r>
              <a:rPr lang="da-DK" sz="1300" dirty="0"/>
              <a:t> </a:t>
            </a:r>
            <a:r>
              <a:rPr lang="da-DK" sz="1300" dirty="0" err="1"/>
              <a:t>quiste</a:t>
            </a:r>
            <a:r>
              <a:rPr lang="da-DK" sz="1300" dirty="0"/>
              <a:t> </a:t>
            </a:r>
            <a:r>
              <a:rPr lang="da-DK" sz="1300" dirty="0" err="1"/>
              <a:t>num</a:t>
            </a:r>
            <a:r>
              <a:rPr lang="da-DK" sz="1300" dirty="0"/>
              <a:t> </a:t>
            </a:r>
            <a:r>
              <a:rPr lang="da-DK" sz="1300" dirty="0" err="1"/>
              <a:t>volum</a:t>
            </a:r>
            <a:r>
              <a:rPr lang="da-DK" sz="1300" dirty="0"/>
              <a:t> </a:t>
            </a:r>
            <a:r>
              <a:rPr lang="da-DK" sz="1300" dirty="0" err="1"/>
              <a:t>voluptatquae</a:t>
            </a:r>
            <a:r>
              <a:rPr lang="da-DK" sz="1300" dirty="0"/>
              <a:t> </a:t>
            </a:r>
            <a:r>
              <a:rPr lang="da-DK" sz="1300" dirty="0" err="1"/>
              <a:t>iusdam</a:t>
            </a:r>
            <a:r>
              <a:rPr lang="da-DK" sz="1300" dirty="0"/>
              <a:t> </a:t>
            </a:r>
            <a:r>
              <a:rPr lang="da-DK" sz="1300" dirty="0" err="1"/>
              <a:t>aut</a:t>
            </a:r>
            <a:r>
              <a:rPr lang="da-DK" sz="1300" dirty="0"/>
              <a:t> </a:t>
            </a:r>
            <a:r>
              <a:rPr lang="da-DK" sz="1300" dirty="0" err="1"/>
              <a:t>ditate</a:t>
            </a:r>
            <a:r>
              <a:rPr lang="da-DK" sz="1300" dirty="0"/>
              <a:t> et </a:t>
            </a:r>
            <a:r>
              <a:rPr lang="da-DK" sz="1300" dirty="0" err="1"/>
              <a:t>dolorru</a:t>
            </a:r>
            <a:r>
              <a:rPr lang="da-DK" sz="1300" dirty="0"/>
              <a:t> </a:t>
            </a:r>
            <a:r>
              <a:rPr lang="da-DK" sz="1300" dirty="0" err="1"/>
              <a:t>mquam</a:t>
            </a:r>
            <a:r>
              <a:rPr lang="da-DK" sz="1300" dirty="0"/>
              <a:t>, </a:t>
            </a:r>
            <a:r>
              <a:rPr lang="da-DK" sz="1300" dirty="0" err="1"/>
              <a:t>cuptur</a:t>
            </a:r>
            <a:r>
              <a:rPr lang="da-DK" sz="1300" dirty="0"/>
              <a:t> </a:t>
            </a:r>
            <a:r>
              <a:rPr lang="da-DK" sz="1300" dirty="0" err="1"/>
              <a:t>aliqui</a:t>
            </a:r>
            <a:r>
              <a:rPr lang="da-DK" sz="1300" dirty="0"/>
              <a:t> tempos </a:t>
            </a:r>
            <a:r>
              <a:rPr lang="da-DK" sz="1300" dirty="0" err="1"/>
              <a:t>provit</a:t>
            </a:r>
            <a:r>
              <a:rPr lang="da-DK" sz="1300" dirty="0"/>
              <a:t> </a:t>
            </a:r>
            <a:r>
              <a:rPr lang="da-DK" sz="1300" dirty="0" err="1"/>
              <a:t>qui</a:t>
            </a:r>
            <a:r>
              <a:rPr lang="da-DK" sz="1300" dirty="0"/>
              <a:t> </a:t>
            </a:r>
            <a:r>
              <a:rPr lang="da-DK" sz="1300" dirty="0" err="1"/>
              <a:t>testendam</a:t>
            </a:r>
            <a:r>
              <a:rPr lang="da-DK" sz="1300" dirty="0"/>
              <a:t> </a:t>
            </a:r>
            <a:r>
              <a:rPr lang="da-DK" sz="1300" dirty="0" err="1"/>
              <a:t>aut</a:t>
            </a:r>
            <a:r>
              <a:rPr lang="da-DK" sz="1300" dirty="0"/>
              <a:t> au</a:t>
            </a:r>
          </a:p>
        </p:txBody>
      </p:sp>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7733" y="6418916"/>
            <a:ext cx="2560543" cy="384081"/>
          </a:xfrm>
          <a:prstGeom prst="rect">
            <a:avLst/>
          </a:prstGeom>
        </p:spPr>
      </p:pic>
    </p:spTree>
    <p:extLst>
      <p:ext uri="{BB962C8B-B14F-4D97-AF65-F5344CB8AC3E}">
        <p14:creationId xmlns:p14="http://schemas.microsoft.com/office/powerpoint/2010/main" val="1725370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objects - Turquoise">
    <p:spTree>
      <p:nvGrpSpPr>
        <p:cNvPr id="1" name=""/>
        <p:cNvGrpSpPr/>
        <p:nvPr/>
      </p:nvGrpSpPr>
      <p:grpSpPr>
        <a:xfrm>
          <a:off x="0" y="0"/>
          <a:ext cx="0" cy="0"/>
          <a:chOff x="0" y="0"/>
          <a:chExt cx="0" cy="0"/>
        </a:xfrm>
      </p:grpSpPr>
      <p:sp>
        <p:nvSpPr>
          <p:cNvPr id="12" name="Rektangel 11"/>
          <p:cNvSpPr/>
          <p:nvPr/>
        </p:nvSpPr>
        <p:spPr>
          <a:xfrm>
            <a:off x="-1" y="6296027"/>
            <a:ext cx="12192001" cy="561975"/>
          </a:xfrm>
          <a:prstGeom prst="rect">
            <a:avLst/>
          </a:prstGeom>
          <a:solidFill>
            <a:srgbClr val="00A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indhold 3"/>
          <p:cNvSpPr>
            <a:spLocks noGrp="1"/>
          </p:cNvSpPr>
          <p:nvPr>
            <p:ph sz="half" idx="2"/>
          </p:nvPr>
        </p:nvSpPr>
        <p:spPr>
          <a:xfrm>
            <a:off x="5810250" y="1825627"/>
            <a:ext cx="5600700" cy="3739133"/>
          </a:xfrm>
          <a:blipFill>
            <a:blip r:embed="rId2"/>
            <a:stretch>
              <a:fillRect/>
            </a:stretch>
          </a:blipFill>
        </p:spPr>
        <p:txBody>
          <a:bodyPr/>
          <a:lstStyle/>
          <a:p>
            <a:pPr lvl="0"/>
            <a:r>
              <a:rPr lang="es-ES"/>
              <a:t>Haga clic para modificar el estilo de texto del patrón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3175" y="627064"/>
            <a:ext cx="1247775" cy="561975"/>
          </a:xfrm>
          <a:prstGeom prst="rect">
            <a:avLst/>
          </a:prstGeom>
        </p:spPr>
      </p:pic>
      <p:sp>
        <p:nvSpPr>
          <p:cNvPr id="11" name="Titel 1"/>
          <p:cNvSpPr>
            <a:spLocks noGrp="1"/>
          </p:cNvSpPr>
          <p:nvPr>
            <p:ph type="title" hasCustomPrompt="1"/>
          </p:nvPr>
        </p:nvSpPr>
        <p:spPr>
          <a:xfrm>
            <a:off x="647701" y="427039"/>
            <a:ext cx="9343323" cy="1063625"/>
          </a:xfrm>
        </p:spPr>
        <p:txBody>
          <a:bodyPr>
            <a:normAutofit/>
          </a:bodyPr>
          <a:lstStyle>
            <a:lvl1pPr>
              <a:defRPr sz="4000" b="1">
                <a:solidFill>
                  <a:srgbClr val="00265A"/>
                </a:solidFill>
                <a:latin typeface="+mn-lt"/>
              </a:defRPr>
            </a:lvl1pPr>
          </a:lstStyle>
          <a:p>
            <a:r>
              <a:rPr lang="da-DK" dirty="0"/>
              <a:t>Slide </a:t>
            </a:r>
            <a:r>
              <a:rPr lang="da-DK" dirty="0" err="1"/>
              <a:t>title</a:t>
            </a:r>
            <a:endParaRPr lang="da-DK" dirty="0"/>
          </a:p>
        </p:txBody>
      </p:sp>
      <p:sp>
        <p:nvSpPr>
          <p:cNvPr id="19" name="Pladsholder til tekst 17"/>
          <p:cNvSpPr>
            <a:spLocks noGrp="1"/>
          </p:cNvSpPr>
          <p:nvPr>
            <p:ph type="body" sz="quarter" idx="10" hasCustomPrompt="1"/>
          </p:nvPr>
        </p:nvSpPr>
        <p:spPr>
          <a:xfrm>
            <a:off x="676806" y="1809752"/>
            <a:ext cx="3751263" cy="4333875"/>
          </a:xfrm>
        </p:spPr>
        <p:txBody>
          <a:bodyPr/>
          <a:lstStyle>
            <a:lvl1pPr algn="l">
              <a:lnSpc>
                <a:spcPts val="1700"/>
              </a:lnSpc>
              <a:spcBef>
                <a:spcPts val="1100"/>
              </a:spcBef>
              <a:defRPr sz="2800"/>
            </a:lvl1pPr>
          </a:lstStyle>
          <a:p>
            <a:pPr algn="l">
              <a:lnSpc>
                <a:spcPts val="1700"/>
              </a:lnSpc>
              <a:spcBef>
                <a:spcPts val="1100"/>
              </a:spcBef>
            </a:pPr>
            <a:r>
              <a:rPr lang="da-DK" sz="1300" dirty="0" err="1"/>
              <a:t>Aperibuscimod</a:t>
            </a:r>
            <a:r>
              <a:rPr lang="da-DK" sz="1300" dirty="0"/>
              <a:t> </a:t>
            </a:r>
            <a:r>
              <a:rPr lang="da-DK" sz="1300" dirty="0" err="1"/>
              <a:t>quatem</a:t>
            </a:r>
            <a:r>
              <a:rPr lang="da-DK" sz="1300" dirty="0"/>
              <a:t> lam </a:t>
            </a:r>
            <a:r>
              <a:rPr lang="da-DK" sz="1300" dirty="0" err="1"/>
              <a:t>faccullabor</a:t>
            </a:r>
            <a:r>
              <a:rPr lang="da-DK" sz="1300" dirty="0"/>
              <a:t> re </a:t>
            </a:r>
            <a:r>
              <a:rPr lang="da-DK" sz="1300" dirty="0" err="1"/>
              <a:t>quidit</a:t>
            </a:r>
            <a:r>
              <a:rPr lang="da-DK" sz="1300" dirty="0"/>
              <a:t> </a:t>
            </a:r>
            <a:r>
              <a:rPr lang="da-DK" sz="1300" dirty="0" err="1"/>
              <a:t>dolo</a:t>
            </a:r>
            <a:r>
              <a:rPr lang="da-DK" sz="1300" dirty="0"/>
              <a:t> </a:t>
            </a:r>
            <a:r>
              <a:rPr lang="da-DK" sz="1300" dirty="0" err="1"/>
              <a:t>quas</a:t>
            </a:r>
            <a:r>
              <a:rPr lang="da-DK" sz="1300" dirty="0"/>
              <a:t> ea nos et la </a:t>
            </a:r>
            <a:r>
              <a:rPr lang="da-DK" sz="1300" dirty="0" err="1"/>
              <a:t>velenim</a:t>
            </a:r>
            <a:r>
              <a:rPr lang="da-DK" sz="1300" dirty="0"/>
              <a:t> </a:t>
            </a:r>
            <a:r>
              <a:rPr lang="da-DK" sz="1300" dirty="0" err="1"/>
              <a:t>aximus</a:t>
            </a:r>
            <a:r>
              <a:rPr lang="da-DK" sz="1300" dirty="0"/>
              <a:t>, </a:t>
            </a:r>
            <a:r>
              <a:rPr lang="da-DK" sz="1300" dirty="0" err="1"/>
              <a:t>commosantur</a:t>
            </a:r>
            <a:r>
              <a:rPr lang="da-DK" sz="1300" dirty="0"/>
              <a:t>?</a:t>
            </a:r>
          </a:p>
          <a:p>
            <a:pPr algn="l">
              <a:lnSpc>
                <a:spcPts val="1700"/>
              </a:lnSpc>
              <a:spcBef>
                <a:spcPts val="1100"/>
              </a:spcBef>
            </a:pPr>
            <a:r>
              <a:rPr lang="da-DK" sz="1300" dirty="0" err="1"/>
              <a:t>Harios</a:t>
            </a:r>
            <a:r>
              <a:rPr lang="da-DK" sz="1300" dirty="0"/>
              <a:t> </a:t>
            </a:r>
            <a:r>
              <a:rPr lang="da-DK" sz="1300" dirty="0" err="1"/>
              <a:t>dollabo</a:t>
            </a:r>
            <a:r>
              <a:rPr lang="da-DK" sz="1300" dirty="0"/>
              <a:t>. Nam </a:t>
            </a:r>
            <a:r>
              <a:rPr lang="da-DK" sz="1300" dirty="0" err="1"/>
              <a:t>quis</a:t>
            </a:r>
            <a:r>
              <a:rPr lang="da-DK" sz="1300" dirty="0"/>
              <a:t> </a:t>
            </a:r>
            <a:r>
              <a:rPr lang="da-DK" sz="1300" dirty="0" err="1"/>
              <a:t>mollacc</a:t>
            </a:r>
            <a:r>
              <a:rPr lang="da-DK" sz="1300" dirty="0"/>
              <a:t> </a:t>
            </a:r>
            <a:r>
              <a:rPr lang="da-DK" sz="1300" dirty="0" err="1"/>
              <a:t>usapic</a:t>
            </a:r>
            <a:r>
              <a:rPr lang="da-DK" sz="1300" dirty="0"/>
              <a:t> to od et, </a:t>
            </a:r>
            <a:r>
              <a:rPr lang="da-DK" sz="1300" dirty="0" err="1"/>
              <a:t>que</a:t>
            </a:r>
            <a:r>
              <a:rPr lang="da-DK" sz="1300" dirty="0"/>
              <a:t> et </a:t>
            </a:r>
            <a:r>
              <a:rPr lang="da-DK" sz="1300" dirty="0" err="1"/>
              <a:t>aperore</a:t>
            </a:r>
            <a:r>
              <a:rPr lang="da-DK" sz="1300" dirty="0"/>
              <a:t>, </a:t>
            </a:r>
            <a:r>
              <a:rPr lang="da-DK" sz="1300" dirty="0" err="1"/>
              <a:t>cusandi</a:t>
            </a:r>
            <a:r>
              <a:rPr lang="da-DK" sz="1300" dirty="0"/>
              <a:t> </a:t>
            </a:r>
            <a:r>
              <a:rPr lang="da-DK" sz="1300" dirty="0" err="1"/>
              <a:t>aut</a:t>
            </a:r>
            <a:r>
              <a:rPr lang="da-DK" sz="1300" dirty="0"/>
              <a:t> </a:t>
            </a:r>
            <a:r>
              <a:rPr lang="da-DK" sz="1300" dirty="0" err="1"/>
              <a:t>pelicii</a:t>
            </a:r>
            <a:r>
              <a:rPr lang="da-DK" sz="1300" dirty="0"/>
              <a:t> </a:t>
            </a:r>
            <a:r>
              <a:rPr lang="da-DK" sz="1300" dirty="0" err="1"/>
              <a:t>stotam</a:t>
            </a:r>
            <a:r>
              <a:rPr lang="da-DK" sz="1300" dirty="0"/>
              <a:t> </a:t>
            </a:r>
            <a:r>
              <a:rPr lang="da-DK" sz="1300" dirty="0" err="1"/>
              <a:t>disciis</a:t>
            </a:r>
            <a:r>
              <a:rPr lang="da-DK" sz="1300" dirty="0"/>
              <a:t> si te pa </a:t>
            </a:r>
            <a:r>
              <a:rPr lang="da-DK" sz="1300" dirty="0" err="1"/>
              <a:t>voles</a:t>
            </a:r>
            <a:r>
              <a:rPr lang="da-DK" sz="1300" dirty="0"/>
              <a:t> </a:t>
            </a:r>
            <a:r>
              <a:rPr lang="da-DK" sz="1300" dirty="0" err="1"/>
              <a:t>esendi</a:t>
            </a:r>
            <a:r>
              <a:rPr lang="da-DK" sz="1300" dirty="0"/>
              <a:t> </a:t>
            </a:r>
            <a:r>
              <a:rPr lang="da-DK" sz="1300" dirty="0" err="1"/>
              <a:t>volupiet</a:t>
            </a:r>
            <a:r>
              <a:rPr lang="da-DK" sz="1300" dirty="0"/>
              <a:t> </a:t>
            </a:r>
            <a:r>
              <a:rPr lang="da-DK" sz="1300" dirty="0" err="1"/>
              <a:t>omnis</a:t>
            </a:r>
            <a:r>
              <a:rPr lang="da-DK" sz="1300" dirty="0"/>
              <a:t> </a:t>
            </a:r>
            <a:r>
              <a:rPr lang="da-DK" sz="1300" dirty="0" err="1"/>
              <a:t>enihili</a:t>
            </a:r>
            <a:r>
              <a:rPr lang="da-DK" sz="1300" dirty="0"/>
              <a:t> </a:t>
            </a:r>
            <a:r>
              <a:rPr lang="da-DK" sz="1300" dirty="0" err="1"/>
              <a:t>tatiandam</a:t>
            </a:r>
            <a:r>
              <a:rPr lang="da-DK" sz="1300" dirty="0"/>
              <a:t> et </a:t>
            </a:r>
            <a:r>
              <a:rPr lang="da-DK" sz="1300" dirty="0" err="1"/>
              <a:t>hari</a:t>
            </a:r>
            <a:r>
              <a:rPr lang="da-DK" sz="1300" dirty="0"/>
              <a:t> </a:t>
            </a:r>
            <a:r>
              <a:rPr lang="da-DK" sz="1300" dirty="0" err="1"/>
              <a:t>ate</a:t>
            </a:r>
            <a:r>
              <a:rPr lang="da-DK" sz="1300" dirty="0"/>
              <a:t> </a:t>
            </a:r>
            <a:r>
              <a:rPr lang="da-DK" sz="1300" dirty="0" err="1"/>
              <a:t>aut</a:t>
            </a:r>
            <a:r>
              <a:rPr lang="da-DK" sz="1300" dirty="0"/>
              <a:t> re peribus et </a:t>
            </a:r>
            <a:r>
              <a:rPr lang="da-DK" sz="1300" dirty="0" err="1"/>
              <a:t>ellabo</a:t>
            </a:r>
            <a:r>
              <a:rPr lang="da-DK" sz="1300" dirty="0"/>
              <a:t>. </a:t>
            </a:r>
            <a:r>
              <a:rPr lang="da-DK" sz="1300" dirty="0" err="1"/>
              <a:t>Um</a:t>
            </a:r>
            <a:r>
              <a:rPr lang="da-DK" sz="1300" dirty="0"/>
              <a:t> </a:t>
            </a:r>
            <a:r>
              <a:rPr lang="da-DK" sz="1300" dirty="0" err="1"/>
              <a:t>quat</a:t>
            </a:r>
            <a:r>
              <a:rPr lang="da-DK" sz="1300" dirty="0"/>
              <a:t>.</a:t>
            </a:r>
          </a:p>
          <a:p>
            <a:pPr algn="l">
              <a:lnSpc>
                <a:spcPts val="1700"/>
              </a:lnSpc>
              <a:spcBef>
                <a:spcPts val="1100"/>
              </a:spcBef>
            </a:pPr>
            <a:r>
              <a:rPr lang="da-DK" sz="1300" dirty="0" err="1"/>
              <a:t>Beaquamus</a:t>
            </a:r>
            <a:r>
              <a:rPr lang="da-DK" sz="1300" dirty="0"/>
              <a:t> </a:t>
            </a:r>
            <a:r>
              <a:rPr lang="da-DK" sz="1300" dirty="0" err="1"/>
              <a:t>quasin</a:t>
            </a:r>
            <a:r>
              <a:rPr lang="da-DK" sz="1300" dirty="0"/>
              <a:t> </a:t>
            </a:r>
            <a:r>
              <a:rPr lang="da-DK" sz="1300" dirty="0" err="1"/>
              <a:t>conseque</a:t>
            </a:r>
            <a:r>
              <a:rPr lang="da-DK" sz="1300" dirty="0"/>
              <a:t> </a:t>
            </a:r>
            <a:r>
              <a:rPr lang="da-DK" sz="1300" dirty="0" err="1"/>
              <a:t>commod</a:t>
            </a:r>
            <a:r>
              <a:rPr lang="da-DK" sz="1300" dirty="0"/>
              <a:t> </a:t>
            </a:r>
            <a:r>
              <a:rPr lang="da-DK" sz="1300" dirty="0" err="1"/>
              <a:t>quamenistrum</a:t>
            </a:r>
            <a:r>
              <a:rPr lang="da-DK" sz="1300" dirty="0"/>
              <a:t> </a:t>
            </a:r>
            <a:r>
              <a:rPr lang="da-DK" sz="1300" dirty="0" err="1"/>
              <a:t>ipsunto</a:t>
            </a:r>
            <a:r>
              <a:rPr lang="da-DK" sz="1300" dirty="0"/>
              <a:t> te </a:t>
            </a:r>
            <a:r>
              <a:rPr lang="da-DK" sz="1300" dirty="0" err="1"/>
              <a:t>volum</a:t>
            </a:r>
            <a:r>
              <a:rPr lang="da-DK" sz="1300" dirty="0"/>
              <a:t> re </a:t>
            </a:r>
            <a:r>
              <a:rPr lang="da-DK" sz="1300" dirty="0" err="1"/>
              <a:t>omnimpo</a:t>
            </a:r>
            <a:r>
              <a:rPr lang="da-DK" sz="1300" dirty="0"/>
              <a:t> </a:t>
            </a:r>
            <a:r>
              <a:rPr lang="da-DK" sz="1300" dirty="0" err="1"/>
              <a:t>reiciae</a:t>
            </a:r>
            <a:r>
              <a:rPr lang="da-DK" sz="1300" dirty="0"/>
              <a:t> </a:t>
            </a:r>
            <a:r>
              <a:rPr lang="da-DK" sz="1300" dirty="0" err="1"/>
              <a:t>ctiandi</a:t>
            </a:r>
            <a:r>
              <a:rPr lang="da-DK" sz="1300" dirty="0"/>
              <a:t> </a:t>
            </a:r>
            <a:r>
              <a:rPr lang="da-DK" sz="1300" dirty="0" err="1"/>
              <a:t>tatem</a:t>
            </a:r>
            <a:r>
              <a:rPr lang="da-DK" sz="1300" dirty="0"/>
              <a:t>. </a:t>
            </a:r>
            <a:r>
              <a:rPr lang="da-DK" sz="1300" dirty="0" err="1"/>
              <a:t>Olupiendis</a:t>
            </a:r>
            <a:r>
              <a:rPr lang="da-DK" sz="1300" dirty="0"/>
              <a:t> a </a:t>
            </a:r>
            <a:r>
              <a:rPr lang="da-DK" sz="1300" dirty="0" err="1"/>
              <a:t>parum</a:t>
            </a:r>
            <a:r>
              <a:rPr lang="da-DK" sz="1300" dirty="0"/>
              <a:t> </a:t>
            </a:r>
            <a:r>
              <a:rPr lang="da-DK" sz="1300" dirty="0" err="1"/>
              <a:t>eum</a:t>
            </a:r>
            <a:r>
              <a:rPr lang="da-DK" sz="1300" dirty="0"/>
              <a:t> </a:t>
            </a:r>
            <a:r>
              <a:rPr lang="da-DK" sz="1300" dirty="0" err="1"/>
              <a:t>inum</a:t>
            </a:r>
            <a:r>
              <a:rPr lang="da-DK" sz="1300" dirty="0"/>
              <a:t> </a:t>
            </a:r>
            <a:r>
              <a:rPr lang="da-DK" sz="1300" dirty="0" err="1"/>
              <a:t>quae</a:t>
            </a:r>
            <a:r>
              <a:rPr lang="da-DK" sz="1300" dirty="0"/>
              <a:t> ex et </a:t>
            </a:r>
            <a:r>
              <a:rPr lang="da-DK" sz="1300" dirty="0" err="1"/>
              <a:t>et</a:t>
            </a:r>
            <a:r>
              <a:rPr lang="da-DK" sz="1300" dirty="0"/>
              <a:t> </a:t>
            </a:r>
            <a:r>
              <a:rPr lang="da-DK" sz="1300" dirty="0" err="1"/>
              <a:t>dendis</a:t>
            </a:r>
            <a:r>
              <a:rPr lang="da-DK" sz="1300" dirty="0"/>
              <a:t> </a:t>
            </a:r>
            <a:r>
              <a:rPr lang="da-DK" sz="1300" dirty="0" err="1"/>
              <a:t>doluptatibus</a:t>
            </a:r>
            <a:r>
              <a:rPr lang="da-DK" sz="1300" dirty="0"/>
              <a:t> </a:t>
            </a:r>
            <a:r>
              <a:rPr lang="da-DK" sz="1300" dirty="0" err="1"/>
              <a:t>audignis</a:t>
            </a:r>
            <a:r>
              <a:rPr lang="da-DK" sz="1300" dirty="0"/>
              <a:t> </a:t>
            </a:r>
            <a:r>
              <a:rPr lang="da-DK" sz="1300" dirty="0" err="1"/>
              <a:t>apidel</a:t>
            </a:r>
            <a:r>
              <a:rPr lang="da-DK" sz="1300" dirty="0"/>
              <a:t> </a:t>
            </a:r>
            <a:r>
              <a:rPr lang="da-DK" sz="1300" dirty="0" err="1"/>
              <a:t>ipis</a:t>
            </a:r>
            <a:r>
              <a:rPr lang="da-DK" sz="1300" dirty="0"/>
              <a:t> et </a:t>
            </a:r>
            <a:r>
              <a:rPr lang="da-DK" sz="1300" dirty="0" err="1"/>
              <a:t>vellorr</a:t>
            </a:r>
            <a:r>
              <a:rPr lang="da-DK" sz="1300" dirty="0"/>
              <a:t> </a:t>
            </a:r>
            <a:r>
              <a:rPr lang="da-DK" sz="1300" dirty="0" err="1"/>
              <a:t>orporeiument</a:t>
            </a:r>
            <a:r>
              <a:rPr lang="da-DK" sz="1300" dirty="0"/>
              <a:t> </a:t>
            </a:r>
            <a:r>
              <a:rPr lang="da-DK" sz="1300" dirty="0" err="1"/>
              <a:t>quiste</a:t>
            </a:r>
            <a:r>
              <a:rPr lang="da-DK" sz="1300" dirty="0"/>
              <a:t> </a:t>
            </a:r>
            <a:r>
              <a:rPr lang="da-DK" sz="1300" dirty="0" err="1"/>
              <a:t>num</a:t>
            </a:r>
            <a:r>
              <a:rPr lang="da-DK" sz="1300" dirty="0"/>
              <a:t> </a:t>
            </a:r>
            <a:r>
              <a:rPr lang="da-DK" sz="1300" dirty="0" err="1"/>
              <a:t>volum</a:t>
            </a:r>
            <a:r>
              <a:rPr lang="da-DK" sz="1300" dirty="0"/>
              <a:t> </a:t>
            </a:r>
            <a:r>
              <a:rPr lang="da-DK" sz="1300" dirty="0" err="1"/>
              <a:t>voluptatquae</a:t>
            </a:r>
            <a:r>
              <a:rPr lang="da-DK" sz="1300" dirty="0"/>
              <a:t> </a:t>
            </a:r>
            <a:r>
              <a:rPr lang="da-DK" sz="1300" dirty="0" err="1"/>
              <a:t>iusdam</a:t>
            </a:r>
            <a:r>
              <a:rPr lang="da-DK" sz="1300" dirty="0"/>
              <a:t> </a:t>
            </a:r>
            <a:r>
              <a:rPr lang="da-DK" sz="1300" dirty="0" err="1"/>
              <a:t>aut</a:t>
            </a:r>
            <a:r>
              <a:rPr lang="da-DK" sz="1300" dirty="0"/>
              <a:t> </a:t>
            </a:r>
            <a:r>
              <a:rPr lang="da-DK" sz="1300" dirty="0" err="1"/>
              <a:t>ditate</a:t>
            </a:r>
            <a:r>
              <a:rPr lang="da-DK" sz="1300" dirty="0"/>
              <a:t> et </a:t>
            </a:r>
            <a:r>
              <a:rPr lang="da-DK" sz="1300" dirty="0" err="1"/>
              <a:t>dolorru</a:t>
            </a:r>
            <a:r>
              <a:rPr lang="da-DK" sz="1300" dirty="0"/>
              <a:t> </a:t>
            </a:r>
            <a:r>
              <a:rPr lang="da-DK" sz="1300" dirty="0" err="1"/>
              <a:t>mquam</a:t>
            </a:r>
            <a:r>
              <a:rPr lang="da-DK" sz="1300" dirty="0"/>
              <a:t>, </a:t>
            </a:r>
            <a:r>
              <a:rPr lang="da-DK" sz="1300" dirty="0" err="1"/>
              <a:t>cuptur</a:t>
            </a:r>
            <a:r>
              <a:rPr lang="da-DK" sz="1300" dirty="0"/>
              <a:t> </a:t>
            </a:r>
            <a:r>
              <a:rPr lang="da-DK" sz="1300" dirty="0" err="1"/>
              <a:t>aliqui</a:t>
            </a:r>
            <a:r>
              <a:rPr lang="da-DK" sz="1300" dirty="0"/>
              <a:t> tempos </a:t>
            </a:r>
            <a:r>
              <a:rPr lang="da-DK" sz="1300" dirty="0" err="1"/>
              <a:t>provit</a:t>
            </a:r>
            <a:r>
              <a:rPr lang="da-DK" sz="1300" dirty="0"/>
              <a:t> </a:t>
            </a:r>
            <a:r>
              <a:rPr lang="da-DK" sz="1300" dirty="0" err="1"/>
              <a:t>qui</a:t>
            </a:r>
            <a:r>
              <a:rPr lang="da-DK" sz="1300" dirty="0"/>
              <a:t> </a:t>
            </a:r>
            <a:r>
              <a:rPr lang="da-DK" sz="1300" dirty="0" err="1"/>
              <a:t>testendam</a:t>
            </a:r>
            <a:r>
              <a:rPr lang="da-DK" sz="1300" dirty="0"/>
              <a:t> </a:t>
            </a:r>
            <a:r>
              <a:rPr lang="da-DK" sz="1300" dirty="0" err="1"/>
              <a:t>aut</a:t>
            </a:r>
            <a:r>
              <a:rPr lang="da-DK" sz="1300" dirty="0"/>
              <a:t> au</a:t>
            </a:r>
          </a:p>
        </p:txBody>
      </p:sp>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7733" y="6418916"/>
            <a:ext cx="2560543" cy="384081"/>
          </a:xfrm>
          <a:prstGeom prst="rect">
            <a:avLst/>
          </a:prstGeom>
        </p:spPr>
      </p:pic>
    </p:spTree>
    <p:extLst>
      <p:ext uri="{BB962C8B-B14F-4D97-AF65-F5344CB8AC3E}">
        <p14:creationId xmlns:p14="http://schemas.microsoft.com/office/powerpoint/2010/main" val="2798265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pic>
        <p:nvPicPr>
          <p:cNvPr id="6" name="Bille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3175" y="627064"/>
            <a:ext cx="1247775" cy="561975"/>
          </a:xfrm>
          <a:prstGeom prst="rect">
            <a:avLst/>
          </a:prstGeom>
        </p:spPr>
      </p:pic>
      <p:sp>
        <p:nvSpPr>
          <p:cNvPr id="7" name="Titel 1"/>
          <p:cNvSpPr>
            <a:spLocks noGrp="1"/>
          </p:cNvSpPr>
          <p:nvPr>
            <p:ph type="title" hasCustomPrompt="1"/>
          </p:nvPr>
        </p:nvSpPr>
        <p:spPr>
          <a:xfrm>
            <a:off x="647701" y="427039"/>
            <a:ext cx="9343323" cy="1063625"/>
          </a:xfrm>
        </p:spPr>
        <p:txBody>
          <a:bodyPr>
            <a:normAutofit/>
          </a:bodyPr>
          <a:lstStyle>
            <a:lvl1pPr>
              <a:defRPr sz="4000" b="1">
                <a:solidFill>
                  <a:srgbClr val="00265A"/>
                </a:solidFill>
                <a:latin typeface="+mn-lt"/>
              </a:defRPr>
            </a:lvl1pPr>
          </a:lstStyle>
          <a:p>
            <a:r>
              <a:rPr lang="da-DK" dirty="0"/>
              <a:t>Slide </a:t>
            </a:r>
            <a:r>
              <a:rPr lang="da-DK" dirty="0" err="1"/>
              <a:t>title</a:t>
            </a:r>
            <a:endParaRPr lang="da-DK" dirty="0"/>
          </a:p>
        </p:txBody>
      </p:sp>
      <p:sp>
        <p:nvSpPr>
          <p:cNvPr id="13" name="TextBox 12">
            <a:extLst>
              <a:ext uri="{FF2B5EF4-FFF2-40B4-BE49-F238E27FC236}">
                <a16:creationId xmlns:a16="http://schemas.microsoft.com/office/drawing/2014/main" id="{49267949-6472-45F8-87C5-F544C14F68DE}"/>
              </a:ext>
            </a:extLst>
          </p:cNvPr>
          <p:cNvSpPr txBox="1"/>
          <p:nvPr userDrawn="1"/>
        </p:nvSpPr>
        <p:spPr>
          <a:xfrm>
            <a:off x="11524938" y="699886"/>
            <a:ext cx="914400" cy="472966"/>
          </a:xfrm>
          <a:prstGeom prst="rect">
            <a:avLst/>
          </a:prstGeom>
        </p:spPr>
        <p:txBody>
          <a:bodyPr vert="horz" wrap="square" lIns="91440" tIns="45720" rIns="91440" bIns="45720" rtlCol="0" anchor="t">
            <a:noAutofit/>
          </a:bodyPr>
          <a:lstStyle/>
          <a:p>
            <a:fld id="{EFEA2FC7-636B-4D9B-AD4A-D61AB10BC972}" type="slidenum">
              <a:rPr lang="fr-CA" sz="2000" smtClean="0">
                <a:solidFill>
                  <a:schemeClr val="tx2"/>
                </a:solidFill>
                <a:latin typeface="+mn-lt"/>
              </a:rPr>
              <a:t>‹#›</a:t>
            </a:fld>
            <a:endParaRPr lang="fr-CA" sz="2000" dirty="0">
              <a:solidFill>
                <a:schemeClr val="tx2"/>
              </a:solidFill>
              <a:latin typeface="+mn-lt"/>
            </a:endParaRPr>
          </a:p>
        </p:txBody>
      </p:sp>
    </p:spTree>
    <p:extLst>
      <p:ext uri="{BB962C8B-B14F-4D97-AF65-F5344CB8AC3E}">
        <p14:creationId xmlns:p14="http://schemas.microsoft.com/office/powerpoint/2010/main" val="278110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3175" y="627064"/>
            <a:ext cx="1247775" cy="561975"/>
          </a:xfrm>
          <a:prstGeom prst="rect">
            <a:avLst/>
          </a:prstGeom>
        </p:spPr>
      </p:pic>
      <p:sp>
        <p:nvSpPr>
          <p:cNvPr id="2" name="TextBox 1">
            <a:extLst>
              <a:ext uri="{FF2B5EF4-FFF2-40B4-BE49-F238E27FC236}">
                <a16:creationId xmlns:a16="http://schemas.microsoft.com/office/drawing/2014/main" id="{97BF3AB4-A01A-4739-97DE-049A5B73FED0}"/>
              </a:ext>
            </a:extLst>
          </p:cNvPr>
          <p:cNvSpPr txBox="1"/>
          <p:nvPr userDrawn="1"/>
        </p:nvSpPr>
        <p:spPr>
          <a:xfrm>
            <a:off x="11542426" y="764498"/>
            <a:ext cx="649574" cy="359764"/>
          </a:xfrm>
          <a:prstGeom prst="rect">
            <a:avLst/>
          </a:prstGeom>
        </p:spPr>
        <p:txBody>
          <a:bodyPr vert="horz" wrap="square" lIns="91440" tIns="45720" rIns="91440" bIns="45720" rtlCol="0" anchor="t">
            <a:noAutofit/>
          </a:bodyPr>
          <a:lstStyle/>
          <a:p>
            <a:fld id="{69621CC8-D8D3-45A9-8390-2F844F270CC9}" type="slidenum">
              <a:rPr lang="fr-CA" sz="2000" smtClean="0">
                <a:solidFill>
                  <a:schemeClr val="tx2"/>
                </a:solidFill>
                <a:latin typeface="+mn-lt"/>
              </a:rPr>
              <a:t>‹#›</a:t>
            </a:fld>
            <a:endParaRPr lang="fr-CA" sz="2000" dirty="0">
              <a:solidFill>
                <a:schemeClr val="tx2"/>
              </a:solidFill>
              <a:latin typeface="+mn-lt"/>
            </a:endParaRPr>
          </a:p>
        </p:txBody>
      </p:sp>
    </p:spTree>
    <p:extLst>
      <p:ext uri="{BB962C8B-B14F-4D97-AF65-F5344CB8AC3E}">
        <p14:creationId xmlns:p14="http://schemas.microsoft.com/office/powerpoint/2010/main" val="190614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da-DK"/>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a-DK"/>
          </a:p>
        </p:txBody>
      </p:sp>
      <p:sp>
        <p:nvSpPr>
          <p:cNvPr id="4" name="Date Placeholder 3"/>
          <p:cNvSpPr>
            <a:spLocks noGrp="1"/>
          </p:cNvSpPr>
          <p:nvPr>
            <p:ph type="dt" sz="half" idx="10"/>
          </p:nvPr>
        </p:nvSpPr>
        <p:spPr/>
        <p:txBody>
          <a:bodyPr/>
          <a:lstStyle/>
          <a:p>
            <a:endParaRPr lang="da-DK"/>
          </a:p>
        </p:txBody>
      </p:sp>
      <p:sp>
        <p:nvSpPr>
          <p:cNvPr id="5" name="Footer Placeholder 4"/>
          <p:cNvSpPr>
            <a:spLocks noGrp="1"/>
          </p:cNvSpPr>
          <p:nvPr>
            <p:ph type="ftr" sz="quarter" idx="11"/>
          </p:nvPr>
        </p:nvSpPr>
        <p:spPr/>
        <p:txBody>
          <a:bodyPr/>
          <a:lstStyle/>
          <a:p>
            <a:r>
              <a:rPr lang="da-DK"/>
              <a:t>#</a:t>
            </a:r>
          </a:p>
        </p:txBody>
      </p:sp>
      <p:sp>
        <p:nvSpPr>
          <p:cNvPr id="6" name="Slide Number Placeholder 5"/>
          <p:cNvSpPr>
            <a:spLocks noGrp="1"/>
          </p:cNvSpPr>
          <p:nvPr>
            <p:ph type="sldNum" sz="quarter" idx="12"/>
          </p:nvPr>
        </p:nvSpPr>
        <p:spPr/>
        <p:txBody>
          <a:bodyPr/>
          <a:lstStyle/>
          <a:p>
            <a:fld id="{7782C26F-DECD-48B2-B589-C9288A684476}" type="slidenum">
              <a:rPr lang="da-DK" smtClean="0"/>
              <a:t>‹#›</a:t>
            </a:fld>
            <a:endParaRPr lang="da-DK"/>
          </a:p>
        </p:txBody>
      </p:sp>
    </p:spTree>
    <p:extLst>
      <p:ext uri="{BB962C8B-B14F-4D97-AF65-F5344CB8AC3E}">
        <p14:creationId xmlns:p14="http://schemas.microsoft.com/office/powerpoint/2010/main" val="1815591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a-DK"/>
          </a:p>
        </p:txBody>
      </p:sp>
      <p:sp>
        <p:nvSpPr>
          <p:cNvPr id="5" name="Pladsholder til sidefod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a:t>#</a:t>
            </a:r>
          </a:p>
        </p:txBody>
      </p:sp>
      <p:sp>
        <p:nvSpPr>
          <p:cNvPr id="6" name="Pladsholder til slidenumm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4FF06-C454-4623-956E-1F8C554A9E70}" type="slidenum">
              <a:rPr lang="da-DK" smtClean="0"/>
              <a:t>‹#›</a:t>
            </a:fld>
            <a:endParaRPr lang="da-DK"/>
          </a:p>
        </p:txBody>
      </p:sp>
    </p:spTree>
    <p:extLst>
      <p:ext uri="{BB962C8B-B14F-4D97-AF65-F5344CB8AC3E}">
        <p14:creationId xmlns:p14="http://schemas.microsoft.com/office/powerpoint/2010/main" val="206948723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61" r:id="rId5"/>
    <p:sldLayoutId id="2147483662" r:id="rId6"/>
    <p:sldLayoutId id="2147483654" r:id="rId7"/>
    <p:sldLayoutId id="2147483655" r:id="rId8"/>
    <p:sldLayoutId id="2147483663" r:id="rId9"/>
    <p:sldLayoutId id="2147483664" r:id="rId1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ices-library.figshare.com/"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ices-taf.shinyapps.io/online-single-stock-advice/"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7895/ices.advice.7648"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14"/>
            <a:ext cx="12218990" cy="6842886"/>
          </a:xfrm>
          <a:prstGeom prst="rect">
            <a:avLst/>
          </a:prstGeom>
        </p:spPr>
      </p:pic>
      <p:sp>
        <p:nvSpPr>
          <p:cNvPr id="10" name="Pladsholder til tekst 9"/>
          <p:cNvSpPr>
            <a:spLocks noGrp="1"/>
          </p:cNvSpPr>
          <p:nvPr>
            <p:ph type="body" sz="quarter" idx="10"/>
          </p:nvPr>
        </p:nvSpPr>
        <p:spPr>
          <a:xfrm>
            <a:off x="570211" y="645440"/>
            <a:ext cx="10429885" cy="2518614"/>
          </a:xfrm>
        </p:spPr>
        <p:txBody>
          <a:bodyPr/>
          <a:lstStyle/>
          <a:p>
            <a:r>
              <a:rPr lang="en-CA" sz="3200" b="1" dirty="0">
                <a:latin typeface="+mn-lt"/>
              </a:rPr>
              <a:t>ICES advice</a:t>
            </a:r>
          </a:p>
          <a:p>
            <a:r>
              <a:rPr lang="en-CA" sz="2800" b="1" dirty="0"/>
              <a:t>Réunion du Conseil </a:t>
            </a:r>
            <a:r>
              <a:rPr lang="en-CA" sz="2800" b="1" dirty="0" err="1"/>
              <a:t>Consultatif</a:t>
            </a:r>
            <a:r>
              <a:rPr lang="en-CA" sz="2800" b="1" dirty="0"/>
              <a:t> des </a:t>
            </a:r>
            <a:r>
              <a:rPr lang="en-CA" sz="2800" b="1" dirty="0" err="1"/>
              <a:t>eaux</a:t>
            </a:r>
            <a:endParaRPr lang="en-CA" sz="2800" dirty="0"/>
          </a:p>
          <a:p>
            <a:r>
              <a:rPr lang="en-CA" sz="2800" b="1" dirty="0" err="1"/>
              <a:t>Occidentales</a:t>
            </a:r>
            <a:r>
              <a:rPr lang="en-CA" sz="2800" b="1" dirty="0"/>
              <a:t> </a:t>
            </a:r>
            <a:r>
              <a:rPr lang="en-CA" sz="2800" b="1" dirty="0" err="1"/>
              <a:t>australes</a:t>
            </a:r>
            <a:r>
              <a:rPr lang="en-CA" sz="2800" b="1" dirty="0"/>
              <a:t>-CC-SUD</a:t>
            </a:r>
            <a:endParaRPr lang="en-CA" sz="2800" dirty="0"/>
          </a:p>
          <a:p>
            <a:r>
              <a:rPr lang="en-CA" sz="2800" dirty="0"/>
              <a:t>July 2025</a:t>
            </a:r>
            <a:br>
              <a:rPr lang="en-CA" dirty="0"/>
            </a:br>
            <a:endParaRPr lang="en-CA" dirty="0"/>
          </a:p>
          <a:p>
            <a:r>
              <a:rPr lang="en-CA" dirty="0"/>
              <a:t> </a:t>
            </a:r>
            <a:r>
              <a:rPr lang="en-GB" sz="2400" dirty="0"/>
              <a:t>Joanne Morgan</a:t>
            </a:r>
          </a:p>
          <a:p>
            <a:r>
              <a:rPr lang="en-GB" sz="2400" dirty="0"/>
              <a:t>ICES ACOM vice-chair</a:t>
            </a:r>
          </a:p>
          <a:p>
            <a:r>
              <a:rPr lang="en-CA" sz="3200" dirty="0">
                <a:latin typeface="+mn-lt"/>
              </a:rPr>
              <a:t> </a:t>
            </a:r>
          </a:p>
          <a:p>
            <a:endParaRPr lang="en-GB" sz="2800" dirty="0">
              <a:solidFill>
                <a:schemeClr val="accent6">
                  <a:lumMod val="60000"/>
                  <a:lumOff val="40000"/>
                </a:schemeClr>
              </a:solidFill>
              <a:latin typeface="+mn-lt"/>
            </a:endParaRPr>
          </a:p>
          <a:p>
            <a:endParaRPr lang="en-GB" sz="2800" dirty="0">
              <a:solidFill>
                <a:schemeClr val="accent6">
                  <a:lumMod val="60000"/>
                  <a:lumOff val="40000"/>
                </a:schemeClr>
              </a:solidFill>
            </a:endParaRPr>
          </a:p>
        </p:txBody>
      </p:sp>
    </p:spTree>
    <p:extLst>
      <p:ext uri="{BB962C8B-B14F-4D97-AF65-F5344CB8AC3E}">
        <p14:creationId xmlns:p14="http://schemas.microsoft.com/office/powerpoint/2010/main" val="3391967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CB7F8-0E4E-C84A-96CC-916D784ABAC0}"/>
              </a:ext>
            </a:extLst>
          </p:cNvPr>
          <p:cNvSpPr>
            <a:spLocks noGrp="1"/>
          </p:cNvSpPr>
          <p:nvPr>
            <p:ph type="title"/>
          </p:nvPr>
        </p:nvSpPr>
        <p:spPr>
          <a:xfrm>
            <a:off x="546100" y="160638"/>
            <a:ext cx="9343323" cy="1063625"/>
          </a:xfrm>
        </p:spPr>
        <p:txBody>
          <a:bodyPr/>
          <a:lstStyle/>
          <a:p>
            <a:r>
              <a:rPr lang="en-US" dirty="0"/>
              <a:t>Category 1</a:t>
            </a:r>
          </a:p>
        </p:txBody>
      </p:sp>
      <p:sp>
        <p:nvSpPr>
          <p:cNvPr id="4" name="Text Placeholder 3">
            <a:extLst>
              <a:ext uri="{FF2B5EF4-FFF2-40B4-BE49-F238E27FC236}">
                <a16:creationId xmlns:a16="http://schemas.microsoft.com/office/drawing/2014/main" id="{FE03A1F0-785E-BB47-AA3A-AB355FD86112}"/>
              </a:ext>
            </a:extLst>
          </p:cNvPr>
          <p:cNvSpPr>
            <a:spLocks noGrp="1"/>
          </p:cNvSpPr>
          <p:nvPr>
            <p:ph type="body" sz="quarter" idx="10"/>
          </p:nvPr>
        </p:nvSpPr>
        <p:spPr>
          <a:xfrm>
            <a:off x="546100" y="1063626"/>
            <a:ext cx="10380979" cy="5249866"/>
          </a:xfrm>
        </p:spPr>
        <p:txBody>
          <a:bodyPr>
            <a:normAutofit/>
          </a:bodyPr>
          <a:lstStyle/>
          <a:p>
            <a:pPr marL="0" indent="0">
              <a:buNone/>
            </a:pPr>
            <a:endParaRPr lang="en-CA" dirty="0"/>
          </a:p>
          <a:p>
            <a:pPr>
              <a:lnSpc>
                <a:spcPct val="100000"/>
              </a:lnSpc>
            </a:pPr>
            <a:r>
              <a:rPr lang="en-US" dirty="0"/>
              <a:t>Not Changing – No Transition Rules</a:t>
            </a:r>
          </a:p>
          <a:p>
            <a:r>
              <a:rPr lang="en-GB" dirty="0"/>
              <a:t>ACOM agreed communication is very important</a:t>
            </a:r>
          </a:p>
          <a:p>
            <a:pPr lvl="2"/>
            <a:r>
              <a:rPr lang="en-GB" sz="2400" dirty="0"/>
              <a:t>Continue early warning</a:t>
            </a:r>
          </a:p>
          <a:p>
            <a:pPr lvl="2"/>
            <a:r>
              <a:rPr lang="en-GB" sz="2400" dirty="0"/>
              <a:t>Continue to efforts to make requesters and stakeholders more aware of benchmarks</a:t>
            </a:r>
          </a:p>
          <a:p>
            <a:pPr lvl="2"/>
            <a:r>
              <a:rPr lang="en-GB" sz="2400" dirty="0"/>
              <a:t>Improve section of advice sheet on reason for changes in advice</a:t>
            </a:r>
          </a:p>
        </p:txBody>
      </p:sp>
    </p:spTree>
    <p:extLst>
      <p:ext uri="{BB962C8B-B14F-4D97-AF65-F5344CB8AC3E}">
        <p14:creationId xmlns:p14="http://schemas.microsoft.com/office/powerpoint/2010/main" val="752714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CB7F8-0E4E-C84A-96CC-916D784ABAC0}"/>
              </a:ext>
            </a:extLst>
          </p:cNvPr>
          <p:cNvSpPr>
            <a:spLocks noGrp="1"/>
          </p:cNvSpPr>
          <p:nvPr>
            <p:ph type="title"/>
          </p:nvPr>
        </p:nvSpPr>
        <p:spPr>
          <a:xfrm>
            <a:off x="546100" y="160638"/>
            <a:ext cx="9343323" cy="1063625"/>
          </a:xfrm>
        </p:spPr>
        <p:txBody>
          <a:bodyPr/>
          <a:lstStyle/>
          <a:p>
            <a:r>
              <a:rPr lang="en-US" dirty="0"/>
              <a:t>Category 3</a:t>
            </a:r>
          </a:p>
        </p:txBody>
      </p:sp>
      <p:sp>
        <p:nvSpPr>
          <p:cNvPr id="4" name="Text Placeholder 3">
            <a:extLst>
              <a:ext uri="{FF2B5EF4-FFF2-40B4-BE49-F238E27FC236}">
                <a16:creationId xmlns:a16="http://schemas.microsoft.com/office/drawing/2014/main" id="{FE03A1F0-785E-BB47-AA3A-AB355FD86112}"/>
              </a:ext>
            </a:extLst>
          </p:cNvPr>
          <p:cNvSpPr>
            <a:spLocks noGrp="1"/>
          </p:cNvSpPr>
          <p:nvPr>
            <p:ph type="body" sz="quarter" idx="10"/>
          </p:nvPr>
        </p:nvSpPr>
        <p:spPr>
          <a:xfrm>
            <a:off x="546100" y="1063626"/>
            <a:ext cx="10380979" cy="5249866"/>
          </a:xfrm>
        </p:spPr>
        <p:txBody>
          <a:bodyPr>
            <a:normAutofit/>
          </a:bodyPr>
          <a:lstStyle/>
          <a:p>
            <a:pPr marL="457200" lvl="1" indent="0">
              <a:lnSpc>
                <a:spcPct val="100000"/>
              </a:lnSpc>
              <a:buNone/>
            </a:pPr>
            <a:endParaRPr lang="en-CA" dirty="0"/>
          </a:p>
          <a:p>
            <a:pPr>
              <a:lnSpc>
                <a:spcPct val="100000"/>
              </a:lnSpc>
            </a:pPr>
            <a:r>
              <a:rPr lang="en-US" dirty="0"/>
              <a:t>Zero catch advice</a:t>
            </a:r>
          </a:p>
          <a:p>
            <a:pPr lvl="1">
              <a:lnSpc>
                <a:spcPct val="100000"/>
              </a:lnSpc>
            </a:pPr>
            <a:r>
              <a:rPr lang="en-CA" dirty="0"/>
              <a:t>rules cannot technically produce zero catch advice. If the biomass index is very low, below any reasonable </a:t>
            </a:r>
            <a:r>
              <a:rPr lang="en-CA" dirty="0" err="1"/>
              <a:t>Blim</a:t>
            </a:r>
            <a:r>
              <a:rPr lang="en-CA" dirty="0"/>
              <a:t>, then zero catch advice should be given</a:t>
            </a:r>
          </a:p>
          <a:p>
            <a:pPr>
              <a:lnSpc>
                <a:spcPct val="100000"/>
              </a:lnSpc>
            </a:pPr>
            <a:r>
              <a:rPr lang="en-US" dirty="0" err="1"/>
              <a:t>Rfb</a:t>
            </a:r>
            <a:r>
              <a:rPr lang="en-US" dirty="0"/>
              <a:t> and </a:t>
            </a:r>
            <a:r>
              <a:rPr lang="en-US" dirty="0" err="1"/>
              <a:t>rb</a:t>
            </a:r>
            <a:endParaRPr lang="en-US" dirty="0"/>
          </a:p>
          <a:p>
            <a:pPr lvl="1">
              <a:lnSpc>
                <a:spcPct val="100000"/>
              </a:lnSpc>
            </a:pPr>
            <a:r>
              <a:rPr lang="en-CA" dirty="0"/>
              <a:t>when zero advice has been given previously and the biomass index has shown a clear increasing trend, particularly if it has increased above </a:t>
            </a:r>
            <a:r>
              <a:rPr lang="en-CA" dirty="0" err="1"/>
              <a:t>Itrigger</a:t>
            </a:r>
            <a:r>
              <a:rPr lang="en-CA" dirty="0"/>
              <a:t> use recent catches in place of recent advice in calculation of the advice</a:t>
            </a:r>
          </a:p>
        </p:txBody>
      </p:sp>
    </p:spTree>
    <p:extLst>
      <p:ext uri="{BB962C8B-B14F-4D97-AF65-F5344CB8AC3E}">
        <p14:creationId xmlns:p14="http://schemas.microsoft.com/office/powerpoint/2010/main" val="2711394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CB7F8-0E4E-C84A-96CC-916D784ABAC0}"/>
              </a:ext>
            </a:extLst>
          </p:cNvPr>
          <p:cNvSpPr>
            <a:spLocks noGrp="1"/>
          </p:cNvSpPr>
          <p:nvPr>
            <p:ph type="title"/>
          </p:nvPr>
        </p:nvSpPr>
        <p:spPr/>
        <p:txBody>
          <a:bodyPr/>
          <a:lstStyle/>
          <a:p>
            <a:r>
              <a:rPr lang="en-US" dirty="0"/>
              <a:t>Where to find the advice</a:t>
            </a:r>
          </a:p>
        </p:txBody>
      </p:sp>
      <p:sp>
        <p:nvSpPr>
          <p:cNvPr id="4" name="Text Placeholder 3">
            <a:extLst>
              <a:ext uri="{FF2B5EF4-FFF2-40B4-BE49-F238E27FC236}">
                <a16:creationId xmlns:a16="http://schemas.microsoft.com/office/drawing/2014/main" id="{FE03A1F0-785E-BB47-AA3A-AB355FD86112}"/>
              </a:ext>
            </a:extLst>
          </p:cNvPr>
          <p:cNvSpPr>
            <a:spLocks noGrp="1"/>
          </p:cNvSpPr>
          <p:nvPr>
            <p:ph type="body" sz="quarter" idx="10"/>
          </p:nvPr>
        </p:nvSpPr>
        <p:spPr>
          <a:xfrm>
            <a:off x="676806" y="1809752"/>
            <a:ext cx="8726686" cy="4333875"/>
          </a:xfrm>
        </p:spPr>
        <p:txBody>
          <a:bodyPr/>
          <a:lstStyle/>
          <a:p>
            <a:r>
              <a:rPr lang="en-US" dirty="0">
                <a:hlinkClick r:id="rId3"/>
              </a:rPr>
              <a:t>https://ices-library.figshare.com/</a:t>
            </a:r>
            <a:endParaRPr lang="en-US" dirty="0"/>
          </a:p>
          <a:p>
            <a:endParaRPr lang="en-US" dirty="0"/>
          </a:p>
          <a:p>
            <a:endParaRPr lang="en-US" dirty="0"/>
          </a:p>
          <a:p>
            <a:r>
              <a:rPr lang="en-CA" dirty="0" err="1">
                <a:solidFill>
                  <a:schemeClr val="accent1"/>
                </a:solidFill>
                <a:hlinkClick r:id="rId4"/>
              </a:rPr>
              <a:t>AdviceXplorer</a:t>
            </a:r>
            <a:endParaRPr lang="en-CA" dirty="0">
              <a:solidFill>
                <a:schemeClr val="accent1"/>
              </a:solidFill>
              <a:hlinkClick r:id="rId4"/>
            </a:endParaRPr>
          </a:p>
          <a:p>
            <a:endParaRPr lang="en-GB" dirty="0">
              <a:solidFill>
                <a:schemeClr val="accent1"/>
              </a:solidFill>
              <a:hlinkClick r:id="" action="ppaction://noaction"/>
            </a:endParaRPr>
          </a:p>
          <a:p>
            <a:pPr lvl="1"/>
            <a:r>
              <a:rPr lang="en-GB" dirty="0">
                <a:solidFill>
                  <a:schemeClr val="accent1"/>
                </a:solidFill>
                <a:hlinkClick r:id="" action="ppaction://noaction"/>
              </a:rPr>
              <a:t>https://ices-taf.shinyapps.io/online-single-stock-advice/</a:t>
            </a:r>
            <a:endParaRPr lang="en-GB" dirty="0">
              <a:solidFill>
                <a:schemeClr val="accent1"/>
              </a:solidFill>
            </a:endParaRPr>
          </a:p>
          <a:p>
            <a:endParaRPr lang="en-US" dirty="0"/>
          </a:p>
        </p:txBody>
      </p:sp>
    </p:spTree>
    <p:extLst>
      <p:ext uri="{BB962C8B-B14F-4D97-AF65-F5344CB8AC3E}">
        <p14:creationId xmlns:p14="http://schemas.microsoft.com/office/powerpoint/2010/main" val="1847310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440A38-BE7C-D944-977A-F552E1D61527}"/>
              </a:ext>
            </a:extLst>
          </p:cNvPr>
          <p:cNvPicPr>
            <a:picLocks noChangeAspect="1"/>
          </p:cNvPicPr>
          <p:nvPr/>
        </p:nvPicPr>
        <p:blipFill>
          <a:blip r:embed="rId2"/>
          <a:stretch>
            <a:fillRect/>
          </a:stretch>
        </p:blipFill>
        <p:spPr>
          <a:xfrm>
            <a:off x="6884939" y="1490664"/>
            <a:ext cx="4362181" cy="4976318"/>
          </a:xfrm>
          <a:prstGeom prst="rect">
            <a:avLst/>
          </a:prstGeom>
        </p:spPr>
      </p:pic>
      <p:sp>
        <p:nvSpPr>
          <p:cNvPr id="4" name="CaixaDeTexto 10">
            <a:extLst>
              <a:ext uri="{FF2B5EF4-FFF2-40B4-BE49-F238E27FC236}">
                <a16:creationId xmlns:a16="http://schemas.microsoft.com/office/drawing/2014/main" id="{655A2F1F-CBC3-A44A-AF41-1A09BED3ACD4}"/>
              </a:ext>
            </a:extLst>
          </p:cNvPr>
          <p:cNvSpPr txBox="1">
            <a:spLocks noGrp="1"/>
          </p:cNvSpPr>
          <p:nvPr>
            <p:ph type="title"/>
          </p:nvPr>
        </p:nvSpPr>
        <p:spPr>
          <a:xfrm>
            <a:off x="327661" y="173797"/>
            <a:ext cx="8816339" cy="480131"/>
          </a:xfrm>
          <a:prstGeom prst="rect">
            <a:avLst/>
          </a:prstGeom>
          <a:solidFill>
            <a:srgbClr val="00B0F0"/>
          </a:solidFill>
        </p:spPr>
        <p:txBody>
          <a:bodyPr wrap="square" rtlCol="0">
            <a:spAutoFit/>
          </a:bodyPr>
          <a:lstStyle/>
          <a:p>
            <a:pPr lvl="0" algn="ctr"/>
            <a:r>
              <a:rPr lang="en-CA" sz="2800" b="1" dirty="0">
                <a:solidFill>
                  <a:srgbClr val="FFFFFF"/>
                </a:solidFill>
              </a:rPr>
              <a:t>Stocks covered</a:t>
            </a:r>
          </a:p>
        </p:txBody>
      </p:sp>
      <p:sp>
        <p:nvSpPr>
          <p:cNvPr id="5" name="Rounded Rectangle 4">
            <a:extLst>
              <a:ext uri="{FF2B5EF4-FFF2-40B4-BE49-F238E27FC236}">
                <a16:creationId xmlns:a16="http://schemas.microsoft.com/office/drawing/2014/main" id="{F59A4C83-0FA4-C94B-B269-43E73D4305D5}"/>
              </a:ext>
            </a:extLst>
          </p:cNvPr>
          <p:cNvSpPr/>
          <p:nvPr/>
        </p:nvSpPr>
        <p:spPr>
          <a:xfrm>
            <a:off x="327661" y="755528"/>
            <a:ext cx="5981700" cy="14351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b="1" dirty="0" err="1"/>
              <a:t>Golfe</a:t>
            </a:r>
            <a:r>
              <a:rPr lang="en-CA" sz="2000" b="1" dirty="0"/>
              <a:t> de </a:t>
            </a:r>
            <a:r>
              <a:rPr lang="en-CA" sz="2000" b="1" dirty="0" err="1"/>
              <a:t>Gascogne</a:t>
            </a:r>
            <a:r>
              <a:rPr lang="en-CA" sz="2000" b="1" dirty="0"/>
              <a:t> et </a:t>
            </a:r>
            <a:r>
              <a:rPr lang="en-CA" sz="2000" b="1" dirty="0" err="1"/>
              <a:t>Eaux</a:t>
            </a:r>
            <a:r>
              <a:rPr lang="en-CA" sz="2000" b="1" dirty="0"/>
              <a:t> de la </a:t>
            </a:r>
            <a:r>
              <a:rPr lang="en-CA" sz="2000" b="1" dirty="0" err="1"/>
              <a:t>Péninsule</a:t>
            </a:r>
            <a:r>
              <a:rPr lang="en-CA" sz="2000" b="1" dirty="0"/>
              <a:t> </a:t>
            </a:r>
            <a:r>
              <a:rPr lang="en-CA" sz="2000" b="1" dirty="0" err="1"/>
              <a:t>Ibérique</a:t>
            </a:r>
            <a:endParaRPr lang="en-CA" sz="2000" dirty="0"/>
          </a:p>
          <a:p>
            <a:r>
              <a:rPr lang="en-CA" sz="2000" b="1" dirty="0"/>
              <a:t>Plie - plaice</a:t>
            </a:r>
            <a:endParaRPr lang="en-CA" sz="2000" dirty="0"/>
          </a:p>
          <a:p>
            <a:r>
              <a:rPr lang="en-CA" sz="2000" b="1" dirty="0"/>
              <a:t>Lieu </a:t>
            </a:r>
            <a:r>
              <a:rPr lang="en-CA" sz="2000" b="1" dirty="0" err="1"/>
              <a:t>jaune</a:t>
            </a:r>
            <a:r>
              <a:rPr lang="en-CA" sz="2000" b="1" dirty="0"/>
              <a:t> - pollack</a:t>
            </a:r>
            <a:endParaRPr lang="en-CA" sz="2000" dirty="0"/>
          </a:p>
          <a:p>
            <a:r>
              <a:rPr lang="en-CA" sz="2000" b="1" dirty="0" err="1"/>
              <a:t>Merlan</a:t>
            </a:r>
            <a:r>
              <a:rPr lang="en-CA" sz="2000" b="1" dirty="0"/>
              <a:t> -whiting</a:t>
            </a:r>
            <a:endParaRPr lang="en-CA" sz="2000" dirty="0"/>
          </a:p>
        </p:txBody>
      </p:sp>
      <p:sp>
        <p:nvSpPr>
          <p:cNvPr id="6" name="Rectangle 5">
            <a:extLst>
              <a:ext uri="{FF2B5EF4-FFF2-40B4-BE49-F238E27FC236}">
                <a16:creationId xmlns:a16="http://schemas.microsoft.com/office/drawing/2014/main" id="{74B8F4AA-23B3-0C46-9E50-539A0D5E672C}"/>
              </a:ext>
            </a:extLst>
          </p:cNvPr>
          <p:cNvSpPr/>
          <p:nvPr/>
        </p:nvSpPr>
        <p:spPr>
          <a:xfrm>
            <a:off x="3531370" y="2212792"/>
            <a:ext cx="31623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CA" dirty="0"/>
            </a:br>
            <a:r>
              <a:rPr lang="en-CA" b="1" dirty="0" err="1"/>
              <a:t>Golfe</a:t>
            </a:r>
            <a:r>
              <a:rPr lang="en-CA" b="1" dirty="0"/>
              <a:t> de </a:t>
            </a:r>
            <a:r>
              <a:rPr lang="en-CA" b="1" dirty="0" err="1"/>
              <a:t>Gascogne</a:t>
            </a:r>
            <a:endParaRPr lang="en-CA" dirty="0"/>
          </a:p>
          <a:p>
            <a:r>
              <a:rPr lang="en-CA" b="1" dirty="0" err="1"/>
              <a:t>Baudroies</a:t>
            </a:r>
            <a:r>
              <a:rPr lang="en-CA" b="1" dirty="0"/>
              <a:t> – white anglerfish</a:t>
            </a:r>
            <a:endParaRPr lang="en-CA" dirty="0"/>
          </a:p>
          <a:p>
            <a:r>
              <a:rPr lang="en-CA" b="1" dirty="0"/>
              <a:t>Cardines - megrims</a:t>
            </a:r>
            <a:endParaRPr lang="en-CA" dirty="0"/>
          </a:p>
          <a:p>
            <a:r>
              <a:rPr lang="en-CA" b="1" dirty="0"/>
              <a:t>Langoustines -</a:t>
            </a:r>
            <a:r>
              <a:rPr lang="en-CA" b="1" dirty="0" err="1"/>
              <a:t>nephrops</a:t>
            </a:r>
            <a:endParaRPr lang="en-CA" dirty="0"/>
          </a:p>
          <a:p>
            <a:r>
              <a:rPr lang="en-CA" b="1" dirty="0" err="1"/>
              <a:t>Merlu</a:t>
            </a:r>
            <a:r>
              <a:rPr lang="en-CA" b="1" dirty="0"/>
              <a:t>  -hake</a:t>
            </a:r>
            <a:endParaRPr lang="en-CA" dirty="0"/>
          </a:p>
          <a:p>
            <a:r>
              <a:rPr lang="en-CA" b="1" dirty="0"/>
              <a:t>Sole -sole</a:t>
            </a:r>
            <a:endParaRPr lang="en-CA" dirty="0"/>
          </a:p>
          <a:p>
            <a:r>
              <a:rPr lang="en-CA" b="1" dirty="0"/>
              <a:t>Bar  - sea bass</a:t>
            </a:r>
            <a:endParaRPr lang="en-CA" dirty="0"/>
          </a:p>
        </p:txBody>
      </p:sp>
      <p:sp>
        <p:nvSpPr>
          <p:cNvPr id="7" name="Rounded Rectangle 6">
            <a:extLst>
              <a:ext uri="{FF2B5EF4-FFF2-40B4-BE49-F238E27FC236}">
                <a16:creationId xmlns:a16="http://schemas.microsoft.com/office/drawing/2014/main" id="{C121374C-5D9D-0449-9370-A1FF59E4EEE2}"/>
              </a:ext>
            </a:extLst>
          </p:cNvPr>
          <p:cNvSpPr/>
          <p:nvPr/>
        </p:nvSpPr>
        <p:spPr>
          <a:xfrm>
            <a:off x="540520" y="4292356"/>
            <a:ext cx="5981700" cy="2565644"/>
          </a:xfrm>
          <a:prstGeom prst="roundRect">
            <a:avLst/>
          </a:prstGeom>
          <a:solidFill>
            <a:srgbClr val="E369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dirty="0" err="1"/>
              <a:t>Eaux</a:t>
            </a:r>
            <a:r>
              <a:rPr lang="en-CA" b="1" dirty="0"/>
              <a:t> de la </a:t>
            </a:r>
            <a:r>
              <a:rPr lang="en-CA" b="1" dirty="0" err="1"/>
              <a:t>Péninsule</a:t>
            </a:r>
            <a:r>
              <a:rPr lang="en-CA" b="1" dirty="0"/>
              <a:t> </a:t>
            </a:r>
            <a:r>
              <a:rPr lang="en-CA" b="1" dirty="0" err="1"/>
              <a:t>Ibérique</a:t>
            </a:r>
            <a:endParaRPr lang="en-CA" dirty="0"/>
          </a:p>
          <a:p>
            <a:r>
              <a:rPr lang="en-CA" b="1" dirty="0" err="1"/>
              <a:t>Baudroies</a:t>
            </a:r>
            <a:r>
              <a:rPr lang="en-CA" b="1" dirty="0"/>
              <a:t> – black bellied and white anglerfish</a:t>
            </a:r>
            <a:endParaRPr lang="en-CA" dirty="0"/>
          </a:p>
          <a:p>
            <a:r>
              <a:rPr lang="en-CA" b="1" dirty="0"/>
              <a:t>Cardines - megrims</a:t>
            </a:r>
            <a:endParaRPr lang="en-CA" dirty="0"/>
          </a:p>
          <a:p>
            <a:r>
              <a:rPr lang="en-CA" b="1" dirty="0"/>
              <a:t>Langoustines -</a:t>
            </a:r>
            <a:r>
              <a:rPr lang="en-CA" b="1" dirty="0" err="1"/>
              <a:t>neprhops</a:t>
            </a:r>
            <a:endParaRPr lang="en-CA" dirty="0"/>
          </a:p>
          <a:p>
            <a:r>
              <a:rPr lang="en-CA" b="1" dirty="0" err="1"/>
              <a:t>Merlu</a:t>
            </a:r>
            <a:r>
              <a:rPr lang="en-CA" b="1" dirty="0"/>
              <a:t> - hake</a:t>
            </a:r>
            <a:endParaRPr lang="en-CA" dirty="0"/>
          </a:p>
          <a:p>
            <a:r>
              <a:rPr lang="en-CA" b="1" dirty="0"/>
              <a:t>Sole  - sole</a:t>
            </a:r>
            <a:endParaRPr lang="en-CA" dirty="0"/>
          </a:p>
          <a:p>
            <a:r>
              <a:rPr lang="en-CA" b="1" dirty="0" err="1"/>
              <a:t>Anchois</a:t>
            </a:r>
            <a:r>
              <a:rPr lang="en-CA" b="1" dirty="0"/>
              <a:t> - anchovy</a:t>
            </a:r>
            <a:endParaRPr lang="en-CA" dirty="0"/>
          </a:p>
          <a:p>
            <a:r>
              <a:rPr lang="en-CA" b="1" dirty="0"/>
              <a:t>Bar –sea bass</a:t>
            </a:r>
            <a:endParaRPr lang="en-CA" dirty="0"/>
          </a:p>
        </p:txBody>
      </p:sp>
    </p:spTree>
    <p:extLst>
      <p:ext uri="{BB962C8B-B14F-4D97-AF65-F5344CB8AC3E}">
        <p14:creationId xmlns:p14="http://schemas.microsoft.com/office/powerpoint/2010/main" val="1246207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7AB91-1B28-5940-AA4C-C9AB6F8B7020}"/>
              </a:ext>
            </a:extLst>
          </p:cNvPr>
          <p:cNvSpPr>
            <a:spLocks noGrp="1"/>
          </p:cNvSpPr>
          <p:nvPr>
            <p:ph type="title"/>
          </p:nvPr>
        </p:nvSpPr>
        <p:spPr>
          <a:xfrm>
            <a:off x="584201" y="2522539"/>
            <a:ext cx="10147299" cy="1063625"/>
          </a:xfrm>
        </p:spPr>
        <p:txBody>
          <a:bodyPr>
            <a:normAutofit fontScale="90000"/>
          </a:bodyPr>
          <a:lstStyle/>
          <a:p>
            <a:r>
              <a:rPr lang="en-CA" dirty="0" err="1"/>
              <a:t>Golfe</a:t>
            </a:r>
            <a:r>
              <a:rPr lang="en-CA" dirty="0"/>
              <a:t> de </a:t>
            </a:r>
            <a:r>
              <a:rPr lang="en-CA" dirty="0" err="1"/>
              <a:t>Gascogne</a:t>
            </a:r>
            <a:r>
              <a:rPr lang="en-CA" dirty="0"/>
              <a:t> et </a:t>
            </a:r>
            <a:r>
              <a:rPr lang="en-CA" dirty="0" err="1"/>
              <a:t>Eaux</a:t>
            </a:r>
            <a:r>
              <a:rPr lang="en-CA" dirty="0"/>
              <a:t> de la </a:t>
            </a:r>
            <a:r>
              <a:rPr lang="en-CA" dirty="0" err="1"/>
              <a:t>Péninsule</a:t>
            </a:r>
            <a:r>
              <a:rPr lang="en-CA" dirty="0"/>
              <a:t> </a:t>
            </a:r>
            <a:r>
              <a:rPr lang="en-CA" dirty="0" err="1"/>
              <a:t>Ibérique</a:t>
            </a:r>
            <a:br>
              <a:rPr lang="en-CA" dirty="0"/>
            </a:br>
            <a:br>
              <a:rPr lang="en-CA" dirty="0"/>
            </a:br>
            <a:br>
              <a:rPr lang="en-CA" dirty="0"/>
            </a:br>
            <a:br>
              <a:rPr lang="en-CA" dirty="0"/>
            </a:br>
            <a:endParaRPr lang="en-US" dirty="0"/>
          </a:p>
        </p:txBody>
      </p:sp>
    </p:spTree>
    <p:extLst>
      <p:ext uri="{BB962C8B-B14F-4D97-AF65-F5344CB8AC3E}">
        <p14:creationId xmlns:p14="http://schemas.microsoft.com/office/powerpoint/2010/main" val="2085246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0" y="-591"/>
            <a:ext cx="12192000" cy="549275"/>
          </a:xfrm>
          <a:prstGeom prst="rect">
            <a:avLst/>
          </a:prstGeom>
          <a:solidFill>
            <a:srgbClr val="00B0F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GB" sz="2800" b="1" dirty="0">
                <a:latin typeface="+mn-lt"/>
              </a:rPr>
              <a:t>Plaice in Subarea 8 and Division 9.a (Bay of Biscay and Atlantic Iberian waters) </a:t>
            </a:r>
            <a:endParaRPr kumimoji="0" lang="en-GB" sz="2800" b="1" i="0" u="none" strike="noStrike" kern="1200" cap="none" spc="0" normalizeH="0" baseline="0" noProof="0" dirty="0">
              <a:ln>
                <a:noFill/>
              </a:ln>
              <a:solidFill>
                <a:srgbClr val="FFFFFF"/>
              </a:solidFill>
              <a:effectLst/>
              <a:uLnTx/>
              <a:uFillTx/>
              <a:latin typeface="+mn-lt"/>
              <a:ea typeface="+mj-ea"/>
              <a:cs typeface="+mj-cs"/>
            </a:endParaRPr>
          </a:p>
        </p:txBody>
      </p:sp>
      <p:sp>
        <p:nvSpPr>
          <p:cNvPr id="11" name="CaixaDeTexto 7">
            <a:extLst>
              <a:ext uri="{FF2B5EF4-FFF2-40B4-BE49-F238E27FC236}">
                <a16:creationId xmlns:a16="http://schemas.microsoft.com/office/drawing/2014/main" id="{4157DD91-B641-4C14-9C8F-EB27D0E20587}"/>
              </a:ext>
            </a:extLst>
          </p:cNvPr>
          <p:cNvSpPr txBox="1"/>
          <p:nvPr/>
        </p:nvSpPr>
        <p:spPr>
          <a:xfrm>
            <a:off x="0" y="548684"/>
            <a:ext cx="10123029" cy="954107"/>
          </a:xfrm>
          <a:prstGeom prst="rect">
            <a:avLst/>
          </a:prstGeom>
          <a:solidFill>
            <a:srgbClr val="FFFFD9"/>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1" i="0" u="none" strike="noStrike" kern="0" cap="none" spc="0" normalizeH="0" baseline="0" noProof="0" dirty="0">
                <a:ln>
                  <a:noFill/>
                </a:ln>
                <a:solidFill>
                  <a:srgbClr val="FF0000"/>
                </a:solidFill>
                <a:effectLst/>
                <a:uLnTx/>
                <a:uFillTx/>
              </a:rPr>
              <a:t> Advice for 2026, 2027, 2028 PA: </a:t>
            </a:r>
            <a:r>
              <a:rPr lang="pt-PT" sz="2800" kern="0" dirty="0">
                <a:solidFill>
                  <a:srgbClr val="003366">
                    <a:lumMod val="50000"/>
                  </a:srgbClr>
                </a:solidFill>
              </a:rPr>
              <a:t>Landings</a:t>
            </a:r>
            <a:r>
              <a:rPr kumimoji="0" lang="pt-PT" sz="2800" b="0" i="0" u="none" strike="noStrike" kern="0" cap="none" spc="0" normalizeH="0" baseline="0" noProof="0" dirty="0">
                <a:ln>
                  <a:noFill/>
                </a:ln>
                <a:solidFill>
                  <a:srgbClr val="003366">
                    <a:lumMod val="50000"/>
                  </a:srgbClr>
                </a:solidFill>
                <a:effectLst/>
                <a:uLnTx/>
                <a:uFillTx/>
              </a:rPr>
              <a:t> </a:t>
            </a:r>
            <a:r>
              <a:rPr kumimoji="0" lang="pt-PT" sz="2800" b="0" i="0" u="sng" strike="noStrike" kern="0" cap="none" spc="0" normalizeH="0" baseline="0" noProof="0" dirty="0">
                <a:ln>
                  <a:noFill/>
                </a:ln>
                <a:solidFill>
                  <a:srgbClr val="003366">
                    <a:lumMod val="50000"/>
                  </a:srgbClr>
                </a:solidFill>
                <a:effectLst/>
                <a:uLnTx/>
                <a:uFillTx/>
              </a:rPr>
              <a:t>&lt;</a:t>
            </a:r>
            <a:r>
              <a:rPr kumimoji="0" lang="pt-PT" sz="2800" b="0" i="0" u="none" strike="noStrike" kern="0" cap="none" spc="0" normalizeH="0" baseline="0" noProof="0" dirty="0">
                <a:ln>
                  <a:noFill/>
                </a:ln>
                <a:solidFill>
                  <a:srgbClr val="003366">
                    <a:lumMod val="50000"/>
                  </a:srgbClr>
                </a:solidFill>
                <a:effectLst/>
                <a:uLnTx/>
                <a:uFillTx/>
              </a:rPr>
              <a:t> </a:t>
            </a:r>
            <a:r>
              <a:rPr lang="en-CA" sz="2800" u="none" kern="0" dirty="0">
                <a:solidFill>
                  <a:srgbClr val="003366">
                    <a:lumMod val="50000"/>
                  </a:srgbClr>
                </a:solidFill>
              </a:rPr>
              <a:t>99</a:t>
            </a:r>
            <a:r>
              <a:rPr kumimoji="0" lang="en-CA" sz="2800" b="0" i="0" strike="noStrike" kern="0" cap="none" spc="0" normalizeH="0" baseline="0" noProof="0" dirty="0">
                <a:ln>
                  <a:noFill/>
                </a:ln>
                <a:solidFill>
                  <a:srgbClr val="003366">
                    <a:lumMod val="50000"/>
                  </a:srgbClr>
                </a:solidFill>
                <a:effectLst/>
                <a:uLnTx/>
                <a:uFillTx/>
              </a:rPr>
              <a:t> </a:t>
            </a:r>
            <a:r>
              <a:rPr kumimoji="0" lang="en-CA" sz="2800" b="0" i="0" u="none" strike="noStrike" kern="0" cap="none" spc="0" normalizeH="0" baseline="0" noProof="0" dirty="0">
                <a:ln>
                  <a:noFill/>
                </a:ln>
                <a:solidFill>
                  <a:srgbClr val="003366">
                    <a:lumMod val="50000"/>
                  </a:srgbClr>
                </a:solidFill>
                <a:effectLst/>
                <a:uLnTx/>
                <a:uFillTx/>
              </a:rPr>
              <a:t>t </a:t>
            </a:r>
            <a:r>
              <a:rPr lang="en-CA" sz="2800" kern="0" dirty="0">
                <a:solidFill>
                  <a:srgbClr val="003366">
                    <a:lumMod val="50000"/>
                  </a:srgbClr>
                </a:solidFill>
              </a:rPr>
              <a:t>-20</a:t>
            </a:r>
            <a:r>
              <a:rPr kumimoji="0" lang="en-CA" sz="2800" b="0" i="0" u="none" strike="noStrike" kern="0" cap="none" spc="0" normalizeH="0" baseline="0" noProof="0" dirty="0">
                <a:ln>
                  <a:noFill/>
                </a:ln>
                <a:solidFill>
                  <a:srgbClr val="003366">
                    <a:lumMod val="50000"/>
                  </a:srgbClr>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lang="en-CA" sz="2800" kern="0" dirty="0">
                <a:solidFill>
                  <a:srgbClr val="003366">
                    <a:lumMod val="50000"/>
                  </a:srgbClr>
                </a:solidFill>
              </a:rPr>
              <a:t> Can not quantify corresponding catches</a:t>
            </a:r>
            <a:endParaRPr kumimoji="0" lang="en-CA" sz="2800" b="0" i="0" u="none" strike="noStrike" kern="0" cap="none" spc="0" normalizeH="0" baseline="0" noProof="0" dirty="0">
              <a:ln>
                <a:noFill/>
              </a:ln>
              <a:solidFill>
                <a:srgbClr val="003366">
                  <a:lumMod val="50000"/>
                </a:srgbClr>
              </a:solidFill>
              <a:effectLst/>
              <a:uLnTx/>
              <a:uFillTx/>
            </a:endParaRPr>
          </a:p>
        </p:txBody>
      </p:sp>
      <p:sp>
        <p:nvSpPr>
          <p:cNvPr id="12" name="9 Rectángulo">
            <a:extLst>
              <a:ext uri="{FF2B5EF4-FFF2-40B4-BE49-F238E27FC236}">
                <a16:creationId xmlns:a16="http://schemas.microsoft.com/office/drawing/2014/main" id="{200DF3D3-D27C-4B79-AB2F-41822C3C121E}"/>
              </a:ext>
            </a:extLst>
          </p:cNvPr>
          <p:cNvSpPr/>
          <p:nvPr/>
        </p:nvSpPr>
        <p:spPr>
          <a:xfrm>
            <a:off x="7240915" y="1502791"/>
            <a:ext cx="4661374" cy="3539430"/>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2800" b="0" i="0" strike="noStrike" kern="0" cap="none" spc="0" normalizeH="0" baseline="0" noProof="0" dirty="0">
                <a:ln>
                  <a:noFill/>
                </a:ln>
                <a:solidFill>
                  <a:srgbClr val="003366"/>
                </a:solidFill>
                <a:effectLst/>
                <a:uLnTx/>
                <a:uFillTx/>
              </a:rPr>
              <a:t>Category 6</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2800" kern="0" dirty="0">
                <a:solidFill>
                  <a:srgbClr val="003366"/>
                </a:solidFill>
              </a:rPr>
              <a:t>Can not assess status</a:t>
            </a:r>
            <a:endParaRPr kumimoji="0" lang="pt-PT" sz="2800" b="0" i="0" strike="noStrike" kern="0" cap="none" spc="0" normalizeH="0" baseline="0" noProof="0" dirty="0">
              <a:ln>
                <a:noFill/>
              </a:ln>
              <a:solidFill>
                <a:srgbClr val="003366"/>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2800" kern="0" dirty="0">
                <a:solidFill>
                  <a:srgbClr val="003366"/>
                </a:solidFill>
              </a:rPr>
              <a:t>Discards likely &gt;5% but uncertain – </a:t>
            </a:r>
            <a:r>
              <a:rPr lang="pt-PT" sz="2800" kern="0" dirty="0" err="1">
                <a:solidFill>
                  <a:srgbClr val="003366"/>
                </a:solidFill>
              </a:rPr>
              <a:t>landings</a:t>
            </a:r>
            <a:r>
              <a:rPr lang="pt-PT" sz="2800" kern="0" dirty="0">
                <a:solidFill>
                  <a:srgbClr val="003366"/>
                </a:solidFill>
              </a:rPr>
              <a:t> </a:t>
            </a:r>
            <a:r>
              <a:rPr lang="pt-PT" sz="2800" kern="0" dirty="0" err="1">
                <a:solidFill>
                  <a:srgbClr val="003366"/>
                </a:solidFill>
              </a:rPr>
              <a:t>advice</a:t>
            </a:r>
            <a:endParaRPr lang="pt-PT" sz="2800" kern="0" dirty="0">
              <a:solidFill>
                <a:srgbClr val="003366"/>
              </a:solidFill>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2800" b="0" i="0" strike="noStrike" kern="0" cap="none" spc="0" normalizeH="0" baseline="0" noProof="0" dirty="0">
                <a:ln>
                  <a:noFill/>
                </a:ln>
                <a:solidFill>
                  <a:srgbClr val="003366"/>
                </a:solidFill>
                <a:effectLst/>
                <a:uLnTx/>
                <a:uFillTx/>
              </a:rPr>
              <a:t>PA buffer applied – last applied 2023</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2800" b="0" i="0" strike="noStrike" kern="0" cap="none" spc="0" normalizeH="0" baseline="0" noProof="0" dirty="0">
                <a:ln>
                  <a:noFill/>
                </a:ln>
                <a:solidFill>
                  <a:srgbClr val="003366"/>
                </a:solidFill>
                <a:effectLst/>
                <a:uLnTx/>
                <a:uFillTx/>
              </a:rPr>
              <a:t>Stock </a:t>
            </a:r>
            <a:r>
              <a:rPr lang="pt-PT" sz="2800" kern="0" dirty="0">
                <a:solidFill>
                  <a:srgbClr val="003366"/>
                </a:solidFill>
              </a:rPr>
              <a:t>definition</a:t>
            </a:r>
            <a:r>
              <a:rPr kumimoji="0" lang="pt-PT" sz="2800" b="0" i="0" strike="noStrike" kern="0" cap="none" spc="0" normalizeH="0" baseline="0" noProof="0" dirty="0">
                <a:ln>
                  <a:noFill/>
                </a:ln>
                <a:solidFill>
                  <a:srgbClr val="003366"/>
                </a:solidFill>
                <a:effectLst/>
                <a:uLnTx/>
                <a:uFillTx/>
              </a:rPr>
              <a:t> uncertain</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2800" kern="0" dirty="0">
                <a:solidFill>
                  <a:srgbClr val="003366"/>
                </a:solidFill>
              </a:rPr>
              <a:t>Landings 2024 49 t</a:t>
            </a:r>
            <a:endParaRPr kumimoji="0" lang="pt-PT" sz="2800" b="0" i="0" strike="noStrike" kern="0" cap="none" spc="0" normalizeH="0" baseline="0" noProof="0" dirty="0">
              <a:ln>
                <a:noFill/>
              </a:ln>
              <a:solidFill>
                <a:srgbClr val="003366"/>
              </a:solidFill>
              <a:effectLst/>
              <a:uLnTx/>
              <a:uFillTx/>
            </a:endParaRP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pic>
        <p:nvPicPr>
          <p:cNvPr id="2" name="Picture 1">
            <a:extLst>
              <a:ext uri="{FF2B5EF4-FFF2-40B4-BE49-F238E27FC236}">
                <a16:creationId xmlns:a16="http://schemas.microsoft.com/office/drawing/2014/main" id="{CD376B7C-6FF7-44F7-BDC4-BCC0F1EAEC45}"/>
              </a:ext>
            </a:extLst>
          </p:cNvPr>
          <p:cNvPicPr>
            <a:picLocks noChangeAspect="1"/>
          </p:cNvPicPr>
          <p:nvPr/>
        </p:nvPicPr>
        <p:blipFill>
          <a:blip r:embed="rId3"/>
          <a:stretch>
            <a:fillRect/>
          </a:stretch>
        </p:blipFill>
        <p:spPr>
          <a:xfrm>
            <a:off x="289711" y="1375576"/>
            <a:ext cx="6729831" cy="3711417"/>
          </a:xfrm>
          <a:prstGeom prst="rect">
            <a:avLst/>
          </a:prstGeom>
        </p:spPr>
      </p:pic>
      <p:pic>
        <p:nvPicPr>
          <p:cNvPr id="4" name="Picture 3">
            <a:extLst>
              <a:ext uri="{FF2B5EF4-FFF2-40B4-BE49-F238E27FC236}">
                <a16:creationId xmlns:a16="http://schemas.microsoft.com/office/drawing/2014/main" id="{A11997BE-F1FB-4736-B89C-A4FBD5B7E6E3}"/>
              </a:ext>
            </a:extLst>
          </p:cNvPr>
          <p:cNvPicPr>
            <a:picLocks noChangeAspect="1"/>
          </p:cNvPicPr>
          <p:nvPr/>
        </p:nvPicPr>
        <p:blipFill>
          <a:blip r:embed="rId4"/>
          <a:stretch>
            <a:fillRect/>
          </a:stretch>
        </p:blipFill>
        <p:spPr>
          <a:xfrm>
            <a:off x="0" y="5086993"/>
            <a:ext cx="12192000" cy="1544904"/>
          </a:xfrm>
          <a:prstGeom prst="rect">
            <a:avLst/>
          </a:prstGeom>
        </p:spPr>
      </p:pic>
    </p:spTree>
    <p:extLst>
      <p:ext uri="{BB962C8B-B14F-4D97-AF65-F5344CB8AC3E}">
        <p14:creationId xmlns:p14="http://schemas.microsoft.com/office/powerpoint/2010/main" val="3574695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0" y="-706794"/>
            <a:ext cx="12192000" cy="1255477"/>
          </a:xfrm>
          <a:prstGeom prst="rect">
            <a:avLst/>
          </a:prstGeom>
          <a:solidFill>
            <a:srgbClr val="00B0F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endParaRPr lang="en-GB" dirty="0"/>
          </a:p>
          <a:p>
            <a:r>
              <a:rPr lang="en-GB" dirty="0"/>
              <a:t> </a:t>
            </a:r>
            <a:r>
              <a:rPr lang="en-GB" sz="2800" b="1" dirty="0">
                <a:latin typeface="+mn-lt"/>
              </a:rPr>
              <a:t>Pollack in Subarea 8 and Division 9.a (Bay of Biscay and Atlantic Iberian waters) </a:t>
            </a:r>
            <a:endParaRPr kumimoji="0" lang="en-GB" sz="2800" b="1" i="0" u="none" strike="noStrike" kern="1200" cap="none" spc="0" normalizeH="0" baseline="0" noProof="0" dirty="0">
              <a:ln>
                <a:noFill/>
              </a:ln>
              <a:solidFill>
                <a:srgbClr val="FFFFFF"/>
              </a:solidFill>
              <a:effectLst/>
              <a:uLnTx/>
              <a:uFillTx/>
              <a:latin typeface="+mn-lt"/>
              <a:ea typeface="+mj-ea"/>
              <a:cs typeface="+mj-cs"/>
            </a:endParaRPr>
          </a:p>
        </p:txBody>
      </p:sp>
      <p:sp>
        <p:nvSpPr>
          <p:cNvPr id="11" name="CaixaDeTexto 7">
            <a:extLst>
              <a:ext uri="{FF2B5EF4-FFF2-40B4-BE49-F238E27FC236}">
                <a16:creationId xmlns:a16="http://schemas.microsoft.com/office/drawing/2014/main" id="{4157DD91-B641-4C14-9C8F-EB27D0E20587}"/>
              </a:ext>
            </a:extLst>
          </p:cNvPr>
          <p:cNvSpPr txBox="1"/>
          <p:nvPr/>
        </p:nvSpPr>
        <p:spPr>
          <a:xfrm>
            <a:off x="0" y="548684"/>
            <a:ext cx="10123029" cy="954107"/>
          </a:xfrm>
          <a:prstGeom prst="rect">
            <a:avLst/>
          </a:prstGeom>
          <a:solidFill>
            <a:srgbClr val="FFFFD9"/>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1" i="0" u="none" strike="noStrike" kern="0" cap="none" spc="0" normalizeH="0" baseline="0" noProof="0" dirty="0">
                <a:ln>
                  <a:noFill/>
                </a:ln>
                <a:solidFill>
                  <a:srgbClr val="FF0000"/>
                </a:solidFill>
                <a:effectLst/>
                <a:uLnTx/>
                <a:uFillTx/>
              </a:rPr>
              <a:t> Advice for 2026 and 2027, MSY: </a:t>
            </a:r>
            <a:r>
              <a:rPr lang="pt-PT" sz="2800" kern="0" dirty="0">
                <a:solidFill>
                  <a:srgbClr val="003366">
                    <a:lumMod val="50000"/>
                  </a:srgbClr>
                </a:solidFill>
              </a:rPr>
              <a:t>commercial catch</a:t>
            </a:r>
            <a:r>
              <a:rPr kumimoji="0" lang="pt-PT" sz="2800" b="0" i="0" u="none" strike="noStrike" kern="0" cap="none" spc="0" normalizeH="0" baseline="0" noProof="0" dirty="0">
                <a:ln>
                  <a:noFill/>
                </a:ln>
                <a:solidFill>
                  <a:srgbClr val="003366">
                    <a:lumMod val="50000"/>
                  </a:srgbClr>
                </a:solidFill>
                <a:effectLst/>
                <a:uLnTx/>
                <a:uFillTx/>
              </a:rPr>
              <a:t> </a:t>
            </a:r>
            <a:r>
              <a:rPr kumimoji="0" lang="pt-PT" sz="2800" b="0" i="0" u="sng" strike="noStrike" kern="0" cap="none" spc="0" normalizeH="0" baseline="0" noProof="0" dirty="0">
                <a:ln>
                  <a:noFill/>
                </a:ln>
                <a:solidFill>
                  <a:srgbClr val="003366">
                    <a:lumMod val="50000"/>
                  </a:srgbClr>
                </a:solidFill>
                <a:effectLst/>
                <a:uLnTx/>
                <a:uFillTx/>
              </a:rPr>
              <a:t>&lt;</a:t>
            </a:r>
            <a:r>
              <a:rPr kumimoji="0" lang="pt-PT" sz="2800" b="0" i="0" u="none" strike="noStrike" kern="0" cap="none" spc="0" normalizeH="0" baseline="0" noProof="0" dirty="0">
                <a:ln>
                  <a:noFill/>
                </a:ln>
                <a:solidFill>
                  <a:srgbClr val="003366">
                    <a:lumMod val="50000"/>
                  </a:srgbClr>
                </a:solidFill>
                <a:effectLst/>
                <a:uLnTx/>
                <a:uFillTx/>
              </a:rPr>
              <a:t> </a:t>
            </a:r>
            <a:r>
              <a:rPr kumimoji="0" lang="en-CA" sz="2800" b="0" i="0" strike="noStrike" kern="0" cap="none" spc="0" normalizeH="0" baseline="0" noProof="0" dirty="0">
                <a:ln>
                  <a:noFill/>
                </a:ln>
                <a:solidFill>
                  <a:srgbClr val="003366">
                    <a:lumMod val="50000"/>
                  </a:srgbClr>
                </a:solidFill>
                <a:effectLst/>
                <a:uLnTx/>
                <a:uFillTx/>
              </a:rPr>
              <a:t>703 </a:t>
            </a:r>
            <a:r>
              <a:rPr kumimoji="0" lang="en-CA" sz="2800" b="0" i="0" u="none" strike="noStrike" kern="0" cap="none" spc="0" normalizeH="0" baseline="0" noProof="0" dirty="0">
                <a:ln>
                  <a:noFill/>
                </a:ln>
                <a:solidFill>
                  <a:srgbClr val="003366">
                    <a:lumMod val="50000"/>
                  </a:srgbClr>
                </a:solidFill>
                <a:effectLst/>
                <a:uLnTx/>
                <a:uFillTx/>
              </a:rPr>
              <a:t>t </a:t>
            </a:r>
            <a:r>
              <a:rPr lang="en-CA" sz="2800" kern="0" dirty="0">
                <a:solidFill>
                  <a:srgbClr val="003366">
                    <a:lumMod val="50000"/>
                  </a:srgbClr>
                </a:solidFill>
              </a:rPr>
              <a:t>-21</a:t>
            </a:r>
            <a:r>
              <a:rPr kumimoji="0" lang="en-CA" sz="2800" b="0" i="0" u="none" strike="noStrike" kern="0" cap="none" spc="0" normalizeH="0" baseline="0" noProof="0" dirty="0">
                <a:ln>
                  <a:noFill/>
                </a:ln>
                <a:solidFill>
                  <a:srgbClr val="003366">
                    <a:lumMod val="50000"/>
                  </a:srgbClr>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lang="en-CA" sz="2800" kern="0" dirty="0">
                <a:solidFill>
                  <a:srgbClr val="003366">
                    <a:lumMod val="50000"/>
                  </a:srgbClr>
                </a:solidFill>
              </a:rPr>
              <a:t> Can not quantify total catches – lack recreational catch</a:t>
            </a:r>
            <a:endParaRPr kumimoji="0" lang="en-CA" sz="2800" b="0" i="0" u="none" strike="noStrike" kern="0" cap="none" spc="0" normalizeH="0" baseline="0" noProof="0" dirty="0">
              <a:ln>
                <a:noFill/>
              </a:ln>
              <a:solidFill>
                <a:srgbClr val="003366">
                  <a:lumMod val="50000"/>
                </a:srgbClr>
              </a:solidFill>
              <a:effectLst/>
              <a:uLnTx/>
              <a:uFillTx/>
            </a:endParaRPr>
          </a:p>
        </p:txBody>
      </p:sp>
      <p:sp>
        <p:nvSpPr>
          <p:cNvPr id="12" name="9 Rectángulo">
            <a:extLst>
              <a:ext uri="{FF2B5EF4-FFF2-40B4-BE49-F238E27FC236}">
                <a16:creationId xmlns:a16="http://schemas.microsoft.com/office/drawing/2014/main" id="{200DF3D3-D27C-4B79-AB2F-41822C3C121E}"/>
              </a:ext>
            </a:extLst>
          </p:cNvPr>
          <p:cNvSpPr/>
          <p:nvPr/>
        </p:nvSpPr>
        <p:spPr>
          <a:xfrm>
            <a:off x="9034045" y="1151187"/>
            <a:ext cx="3100664" cy="6124754"/>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2800" b="0" i="0" strike="noStrike" kern="0" cap="none" spc="0" normalizeH="0" baseline="0" noProof="0" dirty="0">
                <a:ln>
                  <a:noFill/>
                </a:ln>
                <a:solidFill>
                  <a:srgbClr val="003366"/>
                </a:solidFill>
                <a:effectLst/>
                <a:uLnTx/>
                <a:uFillTx/>
              </a:rPr>
              <a:t>F below proxy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2800" kern="0" dirty="0">
                <a:solidFill>
                  <a:srgbClr val="003366"/>
                </a:solidFill>
              </a:rPr>
              <a:t>Biomass below trigger</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2800" kern="0" dirty="0">
                <a:solidFill>
                  <a:srgbClr val="003366"/>
                </a:solidFill>
              </a:rPr>
              <a:t>Decline in advice – decline in biomass –below trigger</a:t>
            </a:r>
            <a:endParaRPr kumimoji="0" lang="pt-PT" sz="2800" b="0" i="0" strike="noStrike" kern="0" cap="none" spc="0" normalizeH="0" baseline="0" noProof="0" dirty="0">
              <a:ln>
                <a:noFill/>
              </a:ln>
              <a:solidFill>
                <a:srgbClr val="003366"/>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2800" b="0" i="0" strike="noStrike" kern="0" cap="none" spc="0" normalizeH="0" baseline="0" noProof="0" dirty="0">
                <a:ln>
                  <a:noFill/>
                </a:ln>
                <a:solidFill>
                  <a:srgbClr val="003366"/>
                </a:solidFill>
                <a:effectLst/>
                <a:uLnTx/>
                <a:uFillTx/>
              </a:rPr>
              <a:t>Discards included in advice for first time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2800" kern="0" dirty="0">
                <a:solidFill>
                  <a:srgbClr val="003366"/>
                </a:solidFill>
              </a:rPr>
              <a:t>Recreational catches not quantified</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PT" sz="2800" b="0" i="0" strike="noStrike" kern="0" cap="none" spc="0" normalizeH="0" baseline="0" noProof="0" dirty="0">
              <a:ln>
                <a:noFill/>
              </a:ln>
              <a:solidFill>
                <a:srgbClr val="003366"/>
              </a:solidFill>
              <a:effectLst/>
              <a:uLnTx/>
              <a:uFillTx/>
            </a:endParaRP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pic>
        <p:nvPicPr>
          <p:cNvPr id="3" name="Picture 2">
            <a:extLst>
              <a:ext uri="{FF2B5EF4-FFF2-40B4-BE49-F238E27FC236}">
                <a16:creationId xmlns:a16="http://schemas.microsoft.com/office/drawing/2014/main" id="{AD6AD424-6B87-4C44-AE50-905BF780C004}"/>
              </a:ext>
            </a:extLst>
          </p:cNvPr>
          <p:cNvPicPr>
            <a:picLocks noChangeAspect="1"/>
          </p:cNvPicPr>
          <p:nvPr/>
        </p:nvPicPr>
        <p:blipFill>
          <a:blip r:embed="rId3"/>
          <a:stretch>
            <a:fillRect/>
          </a:stretch>
        </p:blipFill>
        <p:spPr>
          <a:xfrm>
            <a:off x="0" y="1664543"/>
            <a:ext cx="8877096" cy="5098042"/>
          </a:xfrm>
          <a:prstGeom prst="rect">
            <a:avLst/>
          </a:prstGeom>
        </p:spPr>
      </p:pic>
    </p:spTree>
    <p:extLst>
      <p:ext uri="{BB962C8B-B14F-4D97-AF65-F5344CB8AC3E}">
        <p14:creationId xmlns:p14="http://schemas.microsoft.com/office/powerpoint/2010/main" val="1057987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GB" sz="2800" b="1" dirty="0">
                <a:latin typeface="+mn-lt"/>
              </a:rPr>
              <a:t>Pollack in Subarea 8 and Division 9.a (Bay of Biscay and Atlantic Iberian waters)</a:t>
            </a:r>
            <a:endParaRPr lang="en-GB" sz="2800" b="1" dirty="0">
              <a:solidFill>
                <a:srgbClr val="FFFFFF"/>
              </a:solidFill>
              <a:latin typeface="+mn-lt"/>
            </a:endParaRP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12" name="Rectangle 11">
            <a:extLst>
              <a:ext uri="{FF2B5EF4-FFF2-40B4-BE49-F238E27FC236}">
                <a16:creationId xmlns:a16="http://schemas.microsoft.com/office/drawing/2014/main" id="{33E69039-8656-47CA-8422-698DFCA37B92}"/>
              </a:ext>
            </a:extLst>
          </p:cNvPr>
          <p:cNvSpPr/>
          <p:nvPr/>
        </p:nvSpPr>
        <p:spPr>
          <a:xfrm>
            <a:off x="178962" y="481409"/>
            <a:ext cx="11829469" cy="461665"/>
          </a:xfrm>
          <a:prstGeom prst="rect">
            <a:avLst/>
          </a:prstGeom>
        </p:spPr>
        <p:txBody>
          <a:bodyPr wrap="square">
            <a:spAutoFit/>
          </a:bodyPr>
          <a:lstStyle/>
          <a:p>
            <a:pPr lvl="0">
              <a:defRPr/>
            </a:pPr>
            <a:r>
              <a:rPr kumimoji="0" lang="pt-PT" sz="2400" b="0" i="0" u="none" strike="noStrike" kern="0" cap="none" spc="0" normalizeH="0" baseline="0" noProof="0" dirty="0">
                <a:ln>
                  <a:noFill/>
                </a:ln>
                <a:solidFill>
                  <a:srgbClr val="003366"/>
                </a:solidFill>
                <a:effectLst/>
                <a:uLnTx/>
                <a:uFillTx/>
              </a:rPr>
              <a:t>Catch (2024) : </a:t>
            </a:r>
            <a:r>
              <a:rPr lang="pt-PT" sz="2400" kern="0" dirty="0">
                <a:solidFill>
                  <a:srgbClr val="003366"/>
                </a:solidFill>
              </a:rPr>
              <a:t>945</a:t>
            </a:r>
            <a:r>
              <a:rPr kumimoji="0" lang="pt-PT" sz="2400" b="0" i="0" u="none" strike="noStrike" kern="0" cap="none" spc="0" normalizeH="0" baseline="0" noProof="0" dirty="0">
                <a:ln>
                  <a:noFill/>
                </a:ln>
                <a:solidFill>
                  <a:srgbClr val="003366"/>
                </a:solidFill>
                <a:effectLst/>
                <a:uLnTx/>
                <a:uFillTx/>
              </a:rPr>
              <a:t> t (does not include recreational catch)</a:t>
            </a:r>
          </a:p>
        </p:txBody>
      </p:sp>
      <p:sp>
        <p:nvSpPr>
          <p:cNvPr id="4" name="TextBox 3">
            <a:extLst>
              <a:ext uri="{FF2B5EF4-FFF2-40B4-BE49-F238E27FC236}">
                <a16:creationId xmlns:a16="http://schemas.microsoft.com/office/drawing/2014/main" id="{E54A3D1A-AADF-AB4F-8DD6-A3AD1C5B625D}"/>
              </a:ext>
            </a:extLst>
          </p:cNvPr>
          <p:cNvSpPr txBox="1"/>
          <p:nvPr/>
        </p:nvSpPr>
        <p:spPr>
          <a:xfrm>
            <a:off x="10386031" y="2202832"/>
            <a:ext cx="2049620" cy="1916144"/>
          </a:xfrm>
          <a:prstGeom prst="rect">
            <a:avLst/>
          </a:prstGeom>
        </p:spPr>
        <p:txBody>
          <a:bodyPr vert="horz" wrap="square" lIns="91440" tIns="45720" rIns="91440" bIns="45720" rtlCol="0" anchor="t">
            <a:noAutofit/>
          </a:bodyPr>
          <a:lstStyle/>
          <a:p>
            <a:r>
              <a:rPr lang="en-US" sz="2000" dirty="0" err="1">
                <a:solidFill>
                  <a:srgbClr val="002060"/>
                </a:solidFill>
              </a:rPr>
              <a:t>rfb</a:t>
            </a:r>
            <a:endParaRPr lang="en-US" sz="2000" dirty="0">
              <a:solidFill>
                <a:srgbClr val="002060"/>
              </a:solidFill>
              <a:latin typeface="+mn-lt"/>
            </a:endParaRPr>
          </a:p>
        </p:txBody>
      </p:sp>
      <p:sp>
        <p:nvSpPr>
          <p:cNvPr id="3" name="TextBox 2">
            <a:extLst>
              <a:ext uri="{FF2B5EF4-FFF2-40B4-BE49-F238E27FC236}">
                <a16:creationId xmlns:a16="http://schemas.microsoft.com/office/drawing/2014/main" id="{78EF793D-28E1-4504-9173-E3C6B3E0017C}"/>
              </a:ext>
            </a:extLst>
          </p:cNvPr>
          <p:cNvSpPr txBox="1"/>
          <p:nvPr/>
        </p:nvSpPr>
        <p:spPr>
          <a:xfrm>
            <a:off x="706170" y="6056768"/>
            <a:ext cx="4101220" cy="319823"/>
          </a:xfrm>
          <a:prstGeom prst="rect">
            <a:avLst/>
          </a:prstGeom>
        </p:spPr>
        <p:txBody>
          <a:bodyPr vert="horz" wrap="square" lIns="91440" tIns="45720" rIns="91440" bIns="45720" rtlCol="0" anchor="t">
            <a:noAutofit/>
          </a:bodyPr>
          <a:lstStyle/>
          <a:p>
            <a:r>
              <a:rPr lang="en-GB" dirty="0"/>
              <a:t>A𝑦+1 = A𝑦 × 𝑟 × 𝑓 × 𝑏 × 𝑚	</a:t>
            </a:r>
          </a:p>
        </p:txBody>
      </p:sp>
      <p:pic>
        <p:nvPicPr>
          <p:cNvPr id="5" name="Picture 4">
            <a:extLst>
              <a:ext uri="{FF2B5EF4-FFF2-40B4-BE49-F238E27FC236}">
                <a16:creationId xmlns:a16="http://schemas.microsoft.com/office/drawing/2014/main" id="{09836445-6FC3-4B35-8E33-4731BDB5D291}"/>
              </a:ext>
            </a:extLst>
          </p:cNvPr>
          <p:cNvPicPr>
            <a:picLocks noChangeAspect="1"/>
          </p:cNvPicPr>
          <p:nvPr/>
        </p:nvPicPr>
        <p:blipFill>
          <a:blip r:embed="rId3"/>
          <a:stretch>
            <a:fillRect/>
          </a:stretch>
        </p:blipFill>
        <p:spPr>
          <a:xfrm>
            <a:off x="92365" y="943074"/>
            <a:ext cx="10110098" cy="5237601"/>
          </a:xfrm>
          <a:prstGeom prst="rect">
            <a:avLst/>
          </a:prstGeom>
        </p:spPr>
      </p:pic>
    </p:spTree>
    <p:extLst>
      <p:ext uri="{BB962C8B-B14F-4D97-AF65-F5344CB8AC3E}">
        <p14:creationId xmlns:p14="http://schemas.microsoft.com/office/powerpoint/2010/main" val="1514543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0" y="0"/>
            <a:ext cx="12192000" cy="548683"/>
          </a:xfrm>
          <a:prstGeom prst="rect">
            <a:avLst/>
          </a:prstGeom>
          <a:solidFill>
            <a:srgbClr val="00B0F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GB" sz="2800" b="1" dirty="0">
                <a:latin typeface="+mn-lt"/>
              </a:rPr>
              <a:t>Whiting in Subarea 8 and Division 9.a (Bay of Biscay and Atlantic Iberian waters) </a:t>
            </a:r>
            <a:endParaRPr kumimoji="0" lang="en-GB" sz="2800" b="1" i="0" u="none" strike="noStrike" kern="1200" cap="none" spc="0" normalizeH="0" baseline="0" noProof="0" dirty="0">
              <a:ln>
                <a:noFill/>
              </a:ln>
              <a:solidFill>
                <a:srgbClr val="FFFFFF"/>
              </a:solidFill>
              <a:effectLst/>
              <a:uLnTx/>
              <a:uFillTx/>
              <a:latin typeface="+mn-lt"/>
              <a:ea typeface="+mj-ea"/>
              <a:cs typeface="+mj-cs"/>
            </a:endParaRPr>
          </a:p>
        </p:txBody>
      </p:sp>
      <p:sp>
        <p:nvSpPr>
          <p:cNvPr id="11" name="CaixaDeTexto 7">
            <a:extLst>
              <a:ext uri="{FF2B5EF4-FFF2-40B4-BE49-F238E27FC236}">
                <a16:creationId xmlns:a16="http://schemas.microsoft.com/office/drawing/2014/main" id="{4157DD91-B641-4C14-9C8F-EB27D0E20587}"/>
              </a:ext>
            </a:extLst>
          </p:cNvPr>
          <p:cNvSpPr txBox="1"/>
          <p:nvPr/>
        </p:nvSpPr>
        <p:spPr>
          <a:xfrm>
            <a:off x="0" y="548684"/>
            <a:ext cx="10123029" cy="523220"/>
          </a:xfrm>
          <a:prstGeom prst="rect">
            <a:avLst/>
          </a:prstGeom>
          <a:solidFill>
            <a:srgbClr val="FFFFD9"/>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1" i="0" u="none" strike="noStrike" kern="0" cap="none" spc="0" normalizeH="0" baseline="0" noProof="0" dirty="0">
                <a:ln>
                  <a:noFill/>
                </a:ln>
                <a:solidFill>
                  <a:srgbClr val="FF0000"/>
                </a:solidFill>
                <a:effectLst/>
                <a:uLnTx/>
                <a:uFillTx/>
              </a:rPr>
              <a:t> Advice for 2026 and 2027, MSY: </a:t>
            </a:r>
            <a:r>
              <a:rPr lang="pt-PT" sz="2800" kern="0" dirty="0">
                <a:solidFill>
                  <a:srgbClr val="003366">
                    <a:lumMod val="50000"/>
                  </a:srgbClr>
                </a:solidFill>
              </a:rPr>
              <a:t>Catch</a:t>
            </a:r>
            <a:r>
              <a:rPr kumimoji="0" lang="pt-PT" sz="2800" b="0" i="0" u="none" strike="noStrike" kern="0" cap="none" spc="0" normalizeH="0" baseline="0" noProof="0" dirty="0">
                <a:ln>
                  <a:noFill/>
                </a:ln>
                <a:solidFill>
                  <a:srgbClr val="003366">
                    <a:lumMod val="50000"/>
                  </a:srgbClr>
                </a:solidFill>
                <a:effectLst/>
                <a:uLnTx/>
                <a:uFillTx/>
              </a:rPr>
              <a:t> </a:t>
            </a:r>
            <a:r>
              <a:rPr kumimoji="0" lang="pt-PT" sz="2800" b="0" i="0" u="sng" strike="noStrike" kern="0" cap="none" spc="0" normalizeH="0" baseline="0" noProof="0" dirty="0">
                <a:ln>
                  <a:noFill/>
                </a:ln>
                <a:solidFill>
                  <a:srgbClr val="003366">
                    <a:lumMod val="50000"/>
                  </a:srgbClr>
                </a:solidFill>
                <a:effectLst/>
                <a:uLnTx/>
                <a:uFillTx/>
              </a:rPr>
              <a:t>&lt;</a:t>
            </a:r>
            <a:r>
              <a:rPr kumimoji="0" lang="pt-PT" sz="2800" b="0" i="0" u="none" strike="noStrike" kern="0" cap="none" spc="0" normalizeH="0" baseline="0" noProof="0" dirty="0">
                <a:ln>
                  <a:noFill/>
                </a:ln>
                <a:solidFill>
                  <a:srgbClr val="003366">
                    <a:lumMod val="50000"/>
                  </a:srgbClr>
                </a:solidFill>
                <a:effectLst/>
                <a:uLnTx/>
                <a:uFillTx/>
              </a:rPr>
              <a:t> </a:t>
            </a:r>
            <a:r>
              <a:rPr kumimoji="0" lang="en-CA" sz="2800" b="0" i="0" strike="noStrike" kern="0" cap="none" spc="0" normalizeH="0" baseline="0" noProof="0" dirty="0">
                <a:ln>
                  <a:noFill/>
                </a:ln>
                <a:solidFill>
                  <a:srgbClr val="003366">
                    <a:lumMod val="50000"/>
                  </a:srgbClr>
                </a:solidFill>
                <a:effectLst/>
                <a:uLnTx/>
                <a:uFillTx/>
              </a:rPr>
              <a:t>990 </a:t>
            </a:r>
            <a:r>
              <a:rPr kumimoji="0" lang="en-CA" sz="2800" b="0" i="0" u="none" strike="noStrike" kern="0" cap="none" spc="0" normalizeH="0" baseline="0" noProof="0" dirty="0">
                <a:ln>
                  <a:noFill/>
                </a:ln>
                <a:solidFill>
                  <a:srgbClr val="003366">
                    <a:lumMod val="50000"/>
                  </a:srgbClr>
                </a:solidFill>
                <a:effectLst/>
                <a:uLnTx/>
                <a:uFillTx/>
              </a:rPr>
              <a:t>t </a:t>
            </a:r>
            <a:r>
              <a:rPr lang="en-CA" sz="2800" kern="0" dirty="0">
                <a:solidFill>
                  <a:srgbClr val="003366">
                    <a:lumMod val="50000"/>
                  </a:srgbClr>
                </a:solidFill>
              </a:rPr>
              <a:t>-26</a:t>
            </a:r>
            <a:r>
              <a:rPr kumimoji="0" lang="en-CA" sz="2800" b="0" i="0" u="none" strike="noStrike" kern="0" cap="none" spc="0" normalizeH="0" baseline="0" noProof="0" dirty="0">
                <a:ln>
                  <a:noFill/>
                </a:ln>
                <a:solidFill>
                  <a:srgbClr val="003366">
                    <a:lumMod val="50000"/>
                  </a:srgbClr>
                </a:solidFill>
                <a:effectLst/>
                <a:uLnTx/>
                <a:uFillTx/>
              </a:rPr>
              <a:t>%</a:t>
            </a:r>
          </a:p>
        </p:txBody>
      </p:sp>
      <p:sp>
        <p:nvSpPr>
          <p:cNvPr id="12" name="9 Rectángulo">
            <a:extLst>
              <a:ext uri="{FF2B5EF4-FFF2-40B4-BE49-F238E27FC236}">
                <a16:creationId xmlns:a16="http://schemas.microsoft.com/office/drawing/2014/main" id="{200DF3D3-D27C-4B79-AB2F-41822C3C121E}"/>
              </a:ext>
            </a:extLst>
          </p:cNvPr>
          <p:cNvSpPr/>
          <p:nvPr/>
        </p:nvSpPr>
        <p:spPr>
          <a:xfrm>
            <a:off x="9158767" y="1233889"/>
            <a:ext cx="3189609" cy="4401205"/>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2800" kern="0" dirty="0">
                <a:solidFill>
                  <a:srgbClr val="003366"/>
                </a:solidFill>
              </a:rPr>
              <a:t>Fishing pressure below FMSY proxy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2800" b="0" i="0" strike="noStrike" kern="0" cap="none" spc="0" normalizeH="0" baseline="0" noProof="0" dirty="0">
                <a:ln>
                  <a:noFill/>
                </a:ln>
                <a:solidFill>
                  <a:srgbClr val="003366"/>
                </a:solidFill>
                <a:effectLst/>
                <a:uLnTx/>
                <a:uFillTx/>
              </a:rPr>
              <a:t>Stock size indicator below trigger</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2800" b="0" i="0" strike="noStrike" kern="0" cap="none" spc="0" normalizeH="0" baseline="0" noProof="0" dirty="0">
                <a:ln>
                  <a:noFill/>
                </a:ln>
                <a:solidFill>
                  <a:srgbClr val="003366"/>
                </a:solidFill>
                <a:effectLst/>
                <a:uLnTx/>
                <a:uFillTx/>
              </a:rPr>
              <a:t>Stock size declined further below the trigger</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PT" sz="2800" b="0" i="0" strike="noStrike" kern="0" cap="none" spc="0" normalizeH="0" baseline="0" noProof="0" dirty="0">
              <a:ln>
                <a:noFill/>
              </a:ln>
              <a:solidFill>
                <a:srgbClr val="003366"/>
              </a:solidFill>
              <a:effectLst/>
              <a:uLnTx/>
              <a:uFillTx/>
            </a:endParaRP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pic>
        <p:nvPicPr>
          <p:cNvPr id="2" name="Picture 1">
            <a:extLst>
              <a:ext uri="{FF2B5EF4-FFF2-40B4-BE49-F238E27FC236}">
                <a16:creationId xmlns:a16="http://schemas.microsoft.com/office/drawing/2014/main" id="{14BF0A81-CC00-457A-BA1C-1CF311855CAA}"/>
              </a:ext>
            </a:extLst>
          </p:cNvPr>
          <p:cNvPicPr>
            <a:picLocks noChangeAspect="1"/>
          </p:cNvPicPr>
          <p:nvPr/>
        </p:nvPicPr>
        <p:blipFill>
          <a:blip r:embed="rId3"/>
          <a:stretch>
            <a:fillRect/>
          </a:stretch>
        </p:blipFill>
        <p:spPr>
          <a:xfrm>
            <a:off x="88446" y="1233889"/>
            <a:ext cx="9181416" cy="5123616"/>
          </a:xfrm>
          <a:prstGeom prst="rect">
            <a:avLst/>
          </a:prstGeom>
        </p:spPr>
      </p:pic>
    </p:spTree>
    <p:extLst>
      <p:ext uri="{BB962C8B-B14F-4D97-AF65-F5344CB8AC3E}">
        <p14:creationId xmlns:p14="http://schemas.microsoft.com/office/powerpoint/2010/main" val="4080855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GB" sz="2800" b="1" dirty="0">
                <a:latin typeface="+mn-lt"/>
              </a:rPr>
              <a:t>Whiting in Subarea 8 and Division 9.a (Bay of Biscay and Atlantic Iberian waters)</a:t>
            </a:r>
            <a:endParaRPr lang="en-GB" sz="2800" b="1" dirty="0">
              <a:solidFill>
                <a:srgbClr val="FFFFFF"/>
              </a:solidFill>
              <a:latin typeface="+mn-lt"/>
            </a:endParaRP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12" name="Rectangle 11">
            <a:extLst>
              <a:ext uri="{FF2B5EF4-FFF2-40B4-BE49-F238E27FC236}">
                <a16:creationId xmlns:a16="http://schemas.microsoft.com/office/drawing/2014/main" id="{33E69039-8656-47CA-8422-698DFCA37B92}"/>
              </a:ext>
            </a:extLst>
          </p:cNvPr>
          <p:cNvSpPr/>
          <p:nvPr/>
        </p:nvSpPr>
        <p:spPr>
          <a:xfrm>
            <a:off x="178962" y="481409"/>
            <a:ext cx="11829469" cy="461665"/>
          </a:xfrm>
          <a:prstGeom prst="rect">
            <a:avLst/>
          </a:prstGeom>
        </p:spPr>
        <p:txBody>
          <a:bodyPr wrap="square">
            <a:spAutoFit/>
          </a:bodyPr>
          <a:lstStyle/>
          <a:p>
            <a:pPr lvl="0">
              <a:defRPr/>
            </a:pPr>
            <a:r>
              <a:rPr kumimoji="0" lang="pt-PT" sz="2400" b="0" i="0" u="none" strike="noStrike" kern="0" cap="none" spc="0" normalizeH="0" baseline="0" noProof="0" dirty="0">
                <a:ln>
                  <a:noFill/>
                </a:ln>
                <a:solidFill>
                  <a:srgbClr val="003366"/>
                </a:solidFill>
                <a:effectLst/>
                <a:uLnTx/>
                <a:uFillTx/>
              </a:rPr>
              <a:t>Catch (2024) : </a:t>
            </a:r>
            <a:r>
              <a:rPr lang="pt-PT" sz="2400" kern="0" dirty="0">
                <a:solidFill>
                  <a:srgbClr val="003366"/>
                </a:solidFill>
              </a:rPr>
              <a:t>1173</a:t>
            </a:r>
            <a:r>
              <a:rPr kumimoji="0" lang="pt-PT" sz="2400" b="0" i="0" u="none" strike="noStrike" kern="0" cap="none" spc="0" normalizeH="0" baseline="0" noProof="0" dirty="0">
                <a:ln>
                  <a:noFill/>
                </a:ln>
                <a:solidFill>
                  <a:srgbClr val="003366"/>
                </a:solidFill>
                <a:effectLst/>
                <a:uLnTx/>
                <a:uFillTx/>
              </a:rPr>
              <a:t> t (32% discards)</a:t>
            </a:r>
          </a:p>
        </p:txBody>
      </p:sp>
      <p:sp>
        <p:nvSpPr>
          <p:cNvPr id="4" name="TextBox 3">
            <a:extLst>
              <a:ext uri="{FF2B5EF4-FFF2-40B4-BE49-F238E27FC236}">
                <a16:creationId xmlns:a16="http://schemas.microsoft.com/office/drawing/2014/main" id="{E54A3D1A-AADF-AB4F-8DD6-A3AD1C5B625D}"/>
              </a:ext>
            </a:extLst>
          </p:cNvPr>
          <p:cNvSpPr txBox="1"/>
          <p:nvPr/>
        </p:nvSpPr>
        <p:spPr>
          <a:xfrm>
            <a:off x="10634672" y="2115824"/>
            <a:ext cx="2049620" cy="1916144"/>
          </a:xfrm>
          <a:prstGeom prst="rect">
            <a:avLst/>
          </a:prstGeom>
        </p:spPr>
        <p:txBody>
          <a:bodyPr vert="horz" wrap="square" lIns="91440" tIns="45720" rIns="91440" bIns="45720" rtlCol="0" anchor="t">
            <a:noAutofit/>
          </a:bodyPr>
          <a:lstStyle/>
          <a:p>
            <a:r>
              <a:rPr lang="en-US" sz="2000" dirty="0" err="1">
                <a:solidFill>
                  <a:srgbClr val="002060"/>
                </a:solidFill>
              </a:rPr>
              <a:t>rfb</a:t>
            </a:r>
            <a:endParaRPr lang="en-US" sz="2000" dirty="0">
              <a:solidFill>
                <a:srgbClr val="002060"/>
              </a:solidFill>
              <a:latin typeface="+mn-lt"/>
            </a:endParaRPr>
          </a:p>
        </p:txBody>
      </p:sp>
      <p:sp>
        <p:nvSpPr>
          <p:cNvPr id="3" name="TextBox 2">
            <a:extLst>
              <a:ext uri="{FF2B5EF4-FFF2-40B4-BE49-F238E27FC236}">
                <a16:creationId xmlns:a16="http://schemas.microsoft.com/office/drawing/2014/main" id="{78EF793D-28E1-4504-9173-E3C6B3E0017C}"/>
              </a:ext>
            </a:extLst>
          </p:cNvPr>
          <p:cNvSpPr txBox="1"/>
          <p:nvPr/>
        </p:nvSpPr>
        <p:spPr>
          <a:xfrm>
            <a:off x="706170" y="6056768"/>
            <a:ext cx="4101220" cy="319823"/>
          </a:xfrm>
          <a:prstGeom prst="rect">
            <a:avLst/>
          </a:prstGeom>
        </p:spPr>
        <p:txBody>
          <a:bodyPr vert="horz" wrap="square" lIns="91440" tIns="45720" rIns="91440" bIns="45720" rtlCol="0" anchor="t">
            <a:noAutofit/>
          </a:bodyPr>
          <a:lstStyle/>
          <a:p>
            <a:r>
              <a:rPr lang="en-GB" dirty="0"/>
              <a:t>A𝑦+1 = A𝑦 × 𝑟 × 𝑓 × 𝑏 × 𝑚	</a:t>
            </a:r>
          </a:p>
        </p:txBody>
      </p:sp>
      <p:pic>
        <p:nvPicPr>
          <p:cNvPr id="2" name="Picture 1">
            <a:extLst>
              <a:ext uri="{FF2B5EF4-FFF2-40B4-BE49-F238E27FC236}">
                <a16:creationId xmlns:a16="http://schemas.microsoft.com/office/drawing/2014/main" id="{CCE65942-165E-48B0-A471-8ABBC6CC9684}"/>
              </a:ext>
            </a:extLst>
          </p:cNvPr>
          <p:cNvPicPr>
            <a:picLocks noChangeAspect="1"/>
          </p:cNvPicPr>
          <p:nvPr/>
        </p:nvPicPr>
        <p:blipFill>
          <a:blip r:embed="rId3"/>
          <a:stretch>
            <a:fillRect/>
          </a:stretch>
        </p:blipFill>
        <p:spPr>
          <a:xfrm>
            <a:off x="92365" y="992844"/>
            <a:ext cx="10387454" cy="5122026"/>
          </a:xfrm>
          <a:prstGeom prst="rect">
            <a:avLst/>
          </a:prstGeom>
        </p:spPr>
      </p:pic>
    </p:spTree>
    <p:extLst>
      <p:ext uri="{BB962C8B-B14F-4D97-AF65-F5344CB8AC3E}">
        <p14:creationId xmlns:p14="http://schemas.microsoft.com/office/powerpoint/2010/main" val="2154950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243060" y="6408420"/>
            <a:ext cx="2225040" cy="335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a:xfrm>
            <a:off x="388056" y="165100"/>
            <a:ext cx="9343323" cy="1063625"/>
          </a:xfrm>
        </p:spPr>
        <p:txBody>
          <a:bodyPr>
            <a:normAutofit/>
          </a:bodyPr>
          <a:lstStyle/>
          <a:p>
            <a:r>
              <a:rPr lang="en-GB" sz="3200" dirty="0">
                <a:latin typeface="+mn-lt"/>
              </a:rPr>
              <a:t>Governed by</a:t>
            </a:r>
            <a:br>
              <a:rPr lang="en-GB" sz="3200" dirty="0">
                <a:latin typeface="+mn-lt"/>
              </a:rPr>
            </a:br>
            <a:r>
              <a:rPr lang="en-GB" sz="3200" dirty="0">
                <a:latin typeface="+mn-lt"/>
              </a:rPr>
              <a:t>10 principles of advice</a:t>
            </a:r>
          </a:p>
        </p:txBody>
      </p:sp>
      <p:sp>
        <p:nvSpPr>
          <p:cNvPr id="6" name="Rectangle 5">
            <a:extLst>
              <a:ext uri="{FF2B5EF4-FFF2-40B4-BE49-F238E27FC236}">
                <a16:creationId xmlns:a16="http://schemas.microsoft.com/office/drawing/2014/main" id="{7C2F70D2-A21C-438C-8660-AEB07C55F77E}"/>
              </a:ext>
            </a:extLst>
          </p:cNvPr>
          <p:cNvSpPr/>
          <p:nvPr/>
        </p:nvSpPr>
        <p:spPr>
          <a:xfrm>
            <a:off x="134489" y="6456025"/>
            <a:ext cx="3772443" cy="338554"/>
          </a:xfrm>
          <a:prstGeom prst="rect">
            <a:avLst/>
          </a:prstGeom>
        </p:spPr>
        <p:txBody>
          <a:bodyPr wrap="none">
            <a:spAutoFit/>
          </a:bodyPr>
          <a:lstStyle/>
          <a:p>
            <a:r>
              <a:rPr lang="en-GB" sz="1600" dirty="0">
                <a:hlinkClick r:id="rId3"/>
              </a:rPr>
              <a:t>https://doi.org/10.17895/ices.advice.7648</a:t>
            </a:r>
            <a:r>
              <a:rPr lang="en-GB" sz="1600" dirty="0"/>
              <a:t> </a:t>
            </a:r>
          </a:p>
        </p:txBody>
      </p:sp>
      <p:sp>
        <p:nvSpPr>
          <p:cNvPr id="7" name="Title 2">
            <a:extLst>
              <a:ext uri="{FF2B5EF4-FFF2-40B4-BE49-F238E27FC236}">
                <a16:creationId xmlns:a16="http://schemas.microsoft.com/office/drawing/2014/main" id="{A3228A20-976A-426F-86EF-8876340F7EBF}"/>
              </a:ext>
            </a:extLst>
          </p:cNvPr>
          <p:cNvSpPr txBox="1">
            <a:spLocks/>
          </p:cNvSpPr>
          <p:nvPr/>
        </p:nvSpPr>
        <p:spPr>
          <a:xfrm>
            <a:off x="246249" y="5392400"/>
            <a:ext cx="3146656" cy="1063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0265A"/>
                </a:solidFill>
                <a:latin typeface="+mn-lt"/>
                <a:ea typeface="+mj-ea"/>
                <a:cs typeface="+mj-cs"/>
              </a:defRPr>
            </a:lvl1pPr>
          </a:lstStyle>
          <a:p>
            <a:r>
              <a:rPr lang="en-GB" sz="2000" b="0" dirty="0"/>
              <a:t>No other fisheries body has these specifically stated</a:t>
            </a:r>
          </a:p>
        </p:txBody>
      </p:sp>
      <p:pic>
        <p:nvPicPr>
          <p:cNvPr id="4" name="Picture 3">
            <a:extLst>
              <a:ext uri="{FF2B5EF4-FFF2-40B4-BE49-F238E27FC236}">
                <a16:creationId xmlns:a16="http://schemas.microsoft.com/office/drawing/2014/main" id="{0B4224BE-7252-4430-8377-7555AB86DE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994" t="18565" r="26465" b="11307"/>
          <a:stretch/>
        </p:blipFill>
        <p:spPr>
          <a:xfrm>
            <a:off x="983656" y="1453846"/>
            <a:ext cx="4136518" cy="3960000"/>
          </a:xfrm>
          <a:prstGeom prst="rect">
            <a:avLst/>
          </a:prstGeom>
        </p:spPr>
      </p:pic>
      <p:pic>
        <p:nvPicPr>
          <p:cNvPr id="8" name="Picture 7">
            <a:extLst>
              <a:ext uri="{FF2B5EF4-FFF2-40B4-BE49-F238E27FC236}">
                <a16:creationId xmlns:a16="http://schemas.microsoft.com/office/drawing/2014/main" id="{EA875932-4C3E-524D-8192-4A1D7184D605}"/>
              </a:ext>
            </a:extLst>
          </p:cNvPr>
          <p:cNvPicPr>
            <a:picLocks noChangeAspect="1"/>
          </p:cNvPicPr>
          <p:nvPr/>
        </p:nvPicPr>
        <p:blipFill rotWithShape="1">
          <a:blip r:embed="rId5">
            <a:clrChange>
              <a:clrFrom>
                <a:srgbClr val="FEFEFE"/>
              </a:clrFrom>
              <a:clrTo>
                <a:srgbClr val="FEFEFE">
                  <a:alpha val="0"/>
                </a:srgbClr>
              </a:clrTo>
            </a:clrChange>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8041" t="17643" r="7613" b="10505"/>
          <a:stretch/>
        </p:blipFill>
        <p:spPr>
          <a:xfrm>
            <a:off x="5492841" y="1295442"/>
            <a:ext cx="5975259" cy="3600000"/>
          </a:xfrm>
          <a:prstGeom prst="rect">
            <a:avLst/>
          </a:prstGeom>
        </p:spPr>
      </p:pic>
      <p:sp>
        <p:nvSpPr>
          <p:cNvPr id="2" name="TextBox 1">
            <a:extLst>
              <a:ext uri="{FF2B5EF4-FFF2-40B4-BE49-F238E27FC236}">
                <a16:creationId xmlns:a16="http://schemas.microsoft.com/office/drawing/2014/main" id="{BC1B85B2-F9DA-7C49-819E-E9C3E20BDEB3}"/>
              </a:ext>
            </a:extLst>
          </p:cNvPr>
          <p:cNvSpPr txBox="1"/>
          <p:nvPr/>
        </p:nvSpPr>
        <p:spPr>
          <a:xfrm>
            <a:off x="5993027" y="512246"/>
            <a:ext cx="3435178" cy="584775"/>
          </a:xfrm>
          <a:prstGeom prst="rect">
            <a:avLst/>
          </a:prstGeom>
          <a:noFill/>
        </p:spPr>
        <p:txBody>
          <a:bodyPr wrap="square" rtlCol="0">
            <a:spAutoFit/>
          </a:bodyPr>
          <a:lstStyle/>
          <a:p>
            <a:r>
              <a:rPr lang="en-US" sz="3200" dirty="0"/>
              <a:t>Advice Process</a:t>
            </a:r>
          </a:p>
        </p:txBody>
      </p:sp>
    </p:spTree>
    <p:extLst>
      <p:ext uri="{BB962C8B-B14F-4D97-AF65-F5344CB8AC3E}">
        <p14:creationId xmlns:p14="http://schemas.microsoft.com/office/powerpoint/2010/main" val="812806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7AB91-1B28-5940-AA4C-C9AB6F8B7020}"/>
              </a:ext>
            </a:extLst>
          </p:cNvPr>
          <p:cNvSpPr>
            <a:spLocks noGrp="1"/>
          </p:cNvSpPr>
          <p:nvPr>
            <p:ph type="title"/>
          </p:nvPr>
        </p:nvSpPr>
        <p:spPr>
          <a:xfrm>
            <a:off x="584201" y="2522539"/>
            <a:ext cx="10147299" cy="1063625"/>
          </a:xfrm>
        </p:spPr>
        <p:txBody>
          <a:bodyPr>
            <a:normAutofit fontScale="90000"/>
          </a:bodyPr>
          <a:lstStyle/>
          <a:p>
            <a:r>
              <a:rPr lang="en-CA" dirty="0" err="1"/>
              <a:t>Golfe</a:t>
            </a:r>
            <a:r>
              <a:rPr lang="en-CA" dirty="0"/>
              <a:t> de </a:t>
            </a:r>
            <a:r>
              <a:rPr lang="en-CA" dirty="0" err="1"/>
              <a:t>Gascogne</a:t>
            </a:r>
            <a:br>
              <a:rPr lang="en-CA" dirty="0"/>
            </a:br>
            <a:endParaRPr lang="en-US" dirty="0"/>
          </a:p>
        </p:txBody>
      </p:sp>
    </p:spTree>
    <p:extLst>
      <p:ext uri="{BB962C8B-B14F-4D97-AF65-F5344CB8AC3E}">
        <p14:creationId xmlns:p14="http://schemas.microsoft.com/office/powerpoint/2010/main" val="616799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0" y="-591"/>
            <a:ext cx="12192000"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alibri"/>
                <a:ea typeface="+mj-ea"/>
                <a:cs typeface="+mj-cs"/>
              </a:rPr>
              <a:t>Black-bellied anglerfish in Subarea 7 and divisions 8a-b and 8d</a:t>
            </a:r>
          </a:p>
        </p:txBody>
      </p:sp>
      <p:sp>
        <p:nvSpPr>
          <p:cNvPr id="11" name="CaixaDeTexto 7">
            <a:extLst>
              <a:ext uri="{FF2B5EF4-FFF2-40B4-BE49-F238E27FC236}">
                <a16:creationId xmlns:a16="http://schemas.microsoft.com/office/drawing/2014/main" id="{4157DD91-B641-4C14-9C8F-EB27D0E20587}"/>
              </a:ext>
            </a:extLst>
          </p:cNvPr>
          <p:cNvSpPr txBox="1"/>
          <p:nvPr/>
        </p:nvSpPr>
        <p:spPr>
          <a:xfrm>
            <a:off x="11460" y="548684"/>
            <a:ext cx="8181564" cy="523220"/>
          </a:xfrm>
          <a:prstGeom prst="rect">
            <a:avLst/>
          </a:prstGeom>
          <a:solidFill>
            <a:srgbClr val="FFFFD9"/>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1" i="0" u="none" strike="noStrike" kern="0" cap="none" spc="0" normalizeH="0" baseline="0" noProof="0" dirty="0">
                <a:ln>
                  <a:noFill/>
                </a:ln>
                <a:solidFill>
                  <a:srgbClr val="FF0000"/>
                </a:solidFill>
                <a:effectLst/>
                <a:uLnTx/>
                <a:uFillTx/>
              </a:rPr>
              <a:t> Advice for 2026, MSY: </a:t>
            </a:r>
            <a:r>
              <a:rPr kumimoji="0" lang="pt-PT" sz="2800" b="0" i="0" u="none" strike="noStrike" kern="0" cap="none" spc="0" normalizeH="0" baseline="0" noProof="0" dirty="0">
                <a:ln>
                  <a:noFill/>
                </a:ln>
                <a:solidFill>
                  <a:srgbClr val="003366">
                    <a:lumMod val="50000"/>
                  </a:srgbClr>
                </a:solidFill>
                <a:effectLst/>
                <a:uLnTx/>
                <a:uFillTx/>
              </a:rPr>
              <a:t>Catch </a:t>
            </a:r>
            <a:r>
              <a:rPr kumimoji="0" lang="pt-PT" sz="2800" b="0" i="0" u="sng" strike="noStrike" kern="0" cap="none" spc="0" normalizeH="0" baseline="0" noProof="0" dirty="0">
                <a:ln>
                  <a:noFill/>
                </a:ln>
                <a:solidFill>
                  <a:srgbClr val="003366">
                    <a:lumMod val="50000"/>
                  </a:srgbClr>
                </a:solidFill>
                <a:effectLst/>
                <a:uLnTx/>
                <a:uFillTx/>
              </a:rPr>
              <a:t>&lt;</a:t>
            </a:r>
            <a:r>
              <a:rPr kumimoji="0" lang="pt-PT" sz="2800" b="0" i="0" u="none" strike="noStrike" kern="0" cap="none" spc="0" normalizeH="0" baseline="0" noProof="0" dirty="0">
                <a:ln>
                  <a:noFill/>
                </a:ln>
                <a:solidFill>
                  <a:srgbClr val="003366">
                    <a:lumMod val="50000"/>
                  </a:srgbClr>
                </a:solidFill>
                <a:effectLst/>
                <a:uLnTx/>
                <a:uFillTx/>
              </a:rPr>
              <a:t> </a:t>
            </a:r>
            <a:r>
              <a:rPr kumimoji="0" lang="en-CA" sz="2800" b="0" i="0" strike="noStrike" kern="0" cap="none" spc="0" normalizeH="0" baseline="0" noProof="0" dirty="0">
                <a:ln>
                  <a:noFill/>
                </a:ln>
                <a:solidFill>
                  <a:srgbClr val="003366">
                    <a:lumMod val="50000"/>
                  </a:srgbClr>
                </a:solidFill>
                <a:effectLst/>
                <a:uLnTx/>
                <a:uFillTx/>
              </a:rPr>
              <a:t>22 390 </a:t>
            </a:r>
            <a:r>
              <a:rPr kumimoji="0" lang="en-CA" sz="2800" b="0" i="0" u="none" strike="noStrike" kern="0" cap="none" spc="0" normalizeH="0" baseline="0" noProof="0" dirty="0">
                <a:ln>
                  <a:noFill/>
                </a:ln>
                <a:solidFill>
                  <a:srgbClr val="003366">
                    <a:lumMod val="50000"/>
                  </a:srgbClr>
                </a:solidFill>
                <a:effectLst/>
                <a:uLnTx/>
                <a:uFillTx/>
              </a:rPr>
              <a:t>t advice </a:t>
            </a:r>
            <a:r>
              <a:rPr lang="en-CA" sz="2800" kern="0" dirty="0">
                <a:solidFill>
                  <a:srgbClr val="003366">
                    <a:lumMod val="50000"/>
                  </a:srgbClr>
                </a:solidFill>
              </a:rPr>
              <a:t>-11.5</a:t>
            </a:r>
            <a:r>
              <a:rPr kumimoji="0" lang="en-CA" sz="2800" b="0" i="0" u="none" strike="noStrike" kern="0" cap="none" spc="0" normalizeH="0" baseline="0" noProof="0" dirty="0">
                <a:ln>
                  <a:noFill/>
                </a:ln>
                <a:solidFill>
                  <a:srgbClr val="003366">
                    <a:lumMod val="50000"/>
                  </a:srgbClr>
                </a:solidFill>
                <a:effectLst/>
                <a:uLnTx/>
                <a:uFillTx/>
              </a:rPr>
              <a:t>%</a:t>
            </a:r>
          </a:p>
        </p:txBody>
      </p:sp>
      <p:sp>
        <p:nvSpPr>
          <p:cNvPr id="12" name="9 Rectángulo">
            <a:extLst>
              <a:ext uri="{FF2B5EF4-FFF2-40B4-BE49-F238E27FC236}">
                <a16:creationId xmlns:a16="http://schemas.microsoft.com/office/drawing/2014/main" id="{200DF3D3-D27C-4B79-AB2F-41822C3C121E}"/>
              </a:ext>
            </a:extLst>
          </p:cNvPr>
          <p:cNvSpPr/>
          <p:nvPr/>
        </p:nvSpPr>
        <p:spPr>
          <a:xfrm>
            <a:off x="8544338" y="1164134"/>
            <a:ext cx="3502253" cy="483209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2800" b="0" i="0" strike="noStrike" kern="0" cap="none" spc="0" normalizeH="0" baseline="0" noProof="0" dirty="0">
                <a:ln>
                  <a:noFill/>
                </a:ln>
                <a:solidFill>
                  <a:srgbClr val="003366"/>
                </a:solidFill>
                <a:effectLst/>
                <a:uLnTx/>
                <a:uFillTx/>
              </a:rPr>
              <a:t>F below F</a:t>
            </a:r>
            <a:r>
              <a:rPr kumimoji="0" lang="pt-PT" sz="2800" b="0" i="0" strike="noStrike" kern="0" cap="none" spc="0" normalizeH="0" baseline="-25000" noProof="0" dirty="0">
                <a:ln>
                  <a:noFill/>
                </a:ln>
                <a:solidFill>
                  <a:srgbClr val="003366"/>
                </a:solidFill>
                <a:effectLst/>
                <a:uLnTx/>
                <a:uFillTx/>
              </a:rPr>
              <a:t>MSY</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2800" kern="0" dirty="0">
                <a:solidFill>
                  <a:srgbClr val="003366"/>
                </a:solidFill>
              </a:rPr>
              <a:t>SSB above MSY Btrigger</a:t>
            </a:r>
            <a:endParaRPr lang="pt-PT" sz="2800" kern="0" baseline="-25000" dirty="0">
              <a:solidFill>
                <a:srgbClr val="003366"/>
              </a:solidFill>
            </a:endParaRPr>
          </a:p>
          <a:p>
            <a:pPr marL="457200" indent="-457200">
              <a:buFont typeface="Arial" panose="020B0604020202020204" pitchFamily="34" charset="0"/>
              <a:buChar char="•"/>
              <a:defRPr/>
            </a:pPr>
            <a:r>
              <a:rPr lang="en-CA" sz="2800" kern="0" dirty="0">
                <a:solidFill>
                  <a:srgbClr val="003366"/>
                </a:solidFill>
              </a:rPr>
              <a:t>Two species not separated in landing statistics</a:t>
            </a:r>
            <a:endParaRPr kumimoji="0" lang="pt-PT" sz="2800" b="0" i="0" u="none" strike="noStrike" kern="0" cap="none" spc="0" normalizeH="0" noProof="0" dirty="0">
              <a:ln>
                <a:noFill/>
              </a:ln>
              <a:solidFill>
                <a:srgbClr val="003366"/>
              </a:solidFill>
              <a:effectLst/>
              <a:uLnTx/>
              <a:uFillTx/>
            </a:endParaRPr>
          </a:p>
          <a:p>
            <a:pPr marL="457200" indent="-457200">
              <a:buFont typeface="Arial" panose="020B0604020202020204" pitchFamily="34" charset="0"/>
              <a:buChar char="•"/>
              <a:defRPr/>
            </a:pPr>
            <a:r>
              <a:rPr lang="pt-PT" sz="2800" kern="0" dirty="0">
                <a:solidFill>
                  <a:srgbClr val="003366"/>
                </a:solidFill>
              </a:rPr>
              <a:t>TAC combined with white anglerfish</a:t>
            </a:r>
          </a:p>
          <a:p>
            <a:pPr marL="457200" indent="-457200">
              <a:buFont typeface="Arial" panose="020B0604020202020204" pitchFamily="34" charset="0"/>
              <a:buChar char="•"/>
              <a:defRPr/>
            </a:pPr>
            <a:r>
              <a:rPr kumimoji="0" lang="pt-PT" sz="2800" b="0" i="0" u="none" strike="noStrike" kern="0" cap="none" spc="0" normalizeH="0" baseline="0" noProof="0" dirty="0">
                <a:ln>
                  <a:noFill/>
                </a:ln>
                <a:solidFill>
                  <a:srgbClr val="003366"/>
                </a:solidFill>
                <a:effectLst/>
                <a:uLnTx/>
                <a:uFillTx/>
              </a:rPr>
              <a:t>Downward revision in stock size - retrospective</a:t>
            </a: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pic>
        <p:nvPicPr>
          <p:cNvPr id="3" name="Picture 2">
            <a:extLst>
              <a:ext uri="{FF2B5EF4-FFF2-40B4-BE49-F238E27FC236}">
                <a16:creationId xmlns:a16="http://schemas.microsoft.com/office/drawing/2014/main" id="{8B174FCA-CE89-4F99-8781-F82CA7E27003}"/>
              </a:ext>
            </a:extLst>
          </p:cNvPr>
          <p:cNvPicPr>
            <a:picLocks noChangeAspect="1"/>
          </p:cNvPicPr>
          <p:nvPr/>
        </p:nvPicPr>
        <p:blipFill>
          <a:blip r:embed="rId3"/>
          <a:stretch>
            <a:fillRect/>
          </a:stretch>
        </p:blipFill>
        <p:spPr>
          <a:xfrm>
            <a:off x="0" y="1164134"/>
            <a:ext cx="8642909" cy="5153672"/>
          </a:xfrm>
          <a:prstGeom prst="rect">
            <a:avLst/>
          </a:prstGeom>
        </p:spPr>
      </p:pic>
    </p:spTree>
    <p:extLst>
      <p:ext uri="{BB962C8B-B14F-4D97-AF65-F5344CB8AC3E}">
        <p14:creationId xmlns:p14="http://schemas.microsoft.com/office/powerpoint/2010/main" val="2199074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GB" sz="2800" b="1" dirty="0">
                <a:solidFill>
                  <a:srgbClr val="FFFFFF"/>
                </a:solidFill>
                <a:latin typeface="Calibri"/>
              </a:rPr>
              <a:t>Black-bellied anglerfish in Subarea 7 and divisions 8a-b and 8d</a:t>
            </a: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12" name="Rectangle 11">
            <a:extLst>
              <a:ext uri="{FF2B5EF4-FFF2-40B4-BE49-F238E27FC236}">
                <a16:creationId xmlns:a16="http://schemas.microsoft.com/office/drawing/2014/main" id="{33E69039-8656-47CA-8422-698DFCA37B92}"/>
              </a:ext>
            </a:extLst>
          </p:cNvPr>
          <p:cNvSpPr/>
          <p:nvPr/>
        </p:nvSpPr>
        <p:spPr>
          <a:xfrm>
            <a:off x="178962" y="481409"/>
            <a:ext cx="11829469" cy="1200329"/>
          </a:xfrm>
          <a:prstGeom prst="rect">
            <a:avLst/>
          </a:prstGeom>
        </p:spPr>
        <p:txBody>
          <a:bodyPr wrap="square">
            <a:spAutoFit/>
          </a:bodyPr>
          <a:lstStyle/>
          <a:p>
            <a:pPr lvl="0">
              <a:defRPr/>
            </a:pPr>
            <a:r>
              <a:rPr kumimoji="0" lang="pt-PT" sz="2400" b="0" i="0" u="none" strike="noStrike" kern="0" cap="none" spc="0" normalizeH="0" baseline="0" noProof="0" dirty="0">
                <a:ln>
                  <a:noFill/>
                </a:ln>
                <a:solidFill>
                  <a:srgbClr val="003366"/>
                </a:solidFill>
                <a:effectLst/>
                <a:uLnTx/>
                <a:uFillTx/>
              </a:rPr>
              <a:t>Catch (2024) : 15 811 (14 % discards)</a:t>
            </a:r>
          </a:p>
          <a:p>
            <a:pPr lvl="0">
              <a:defRPr/>
            </a:pPr>
            <a:r>
              <a:rPr kumimoji="0" lang="pt-PT" sz="2400" b="0" i="0" u="none" strike="noStrike" kern="0" cap="none" spc="0" normalizeH="0" baseline="0" noProof="0" dirty="0">
                <a:ln>
                  <a:noFill/>
                </a:ln>
                <a:solidFill>
                  <a:srgbClr val="003366"/>
                </a:solidFill>
                <a:effectLst/>
                <a:uLnTx/>
                <a:uFillTx/>
                <a:sym typeface="Wingdings" pitchFamily="2" charset="2"/>
              </a:rPr>
              <a:t>F(2025) = </a:t>
            </a:r>
            <a:r>
              <a:rPr lang="pt-PT" sz="2400" kern="0" dirty="0">
                <a:solidFill>
                  <a:srgbClr val="003366"/>
                </a:solidFill>
                <a:sym typeface="Wingdings" pitchFamily="2" charset="2"/>
              </a:rPr>
              <a:t>0.103 (average F 2022-2024) </a:t>
            </a:r>
          </a:p>
          <a:p>
            <a:pPr lvl="0"/>
            <a:r>
              <a:rPr kumimoji="0" lang="pt-PT" sz="2400" b="0" i="0" u="none" strike="noStrike" kern="0" cap="none" spc="0" normalizeH="0" baseline="0" noProof="0" dirty="0">
                <a:ln>
                  <a:noFill/>
                </a:ln>
                <a:solidFill>
                  <a:srgbClr val="003366"/>
                </a:solidFill>
                <a:effectLst/>
                <a:uLnTx/>
                <a:uFillTx/>
                <a:sym typeface="Wingdings" pitchFamily="2" charset="2"/>
              </a:rPr>
              <a:t>SSB(2026) = 64 553</a:t>
            </a:r>
            <a:r>
              <a:rPr lang="pt-PT" sz="2400" kern="0" dirty="0">
                <a:solidFill>
                  <a:srgbClr val="003366"/>
                </a:solidFill>
                <a:sym typeface="Wingdings" pitchFamily="2" charset="2"/>
              </a:rPr>
              <a:t>t &gt; MSY</a:t>
            </a:r>
            <a:r>
              <a:rPr lang="pt-PT" sz="2400" kern="0" baseline="-25000" dirty="0">
                <a:solidFill>
                  <a:srgbClr val="003366"/>
                </a:solidFill>
                <a:sym typeface="Wingdings" pitchFamily="2" charset="2"/>
              </a:rPr>
              <a:t>Btrigger </a:t>
            </a:r>
            <a:r>
              <a:rPr lang="pt-PT" sz="2400" kern="0" dirty="0">
                <a:solidFill>
                  <a:srgbClr val="003366"/>
                </a:solidFill>
                <a:sym typeface="Wingdings" pitchFamily="2" charset="2"/>
              </a:rPr>
              <a:t>(16 776t)     </a:t>
            </a:r>
            <a:r>
              <a:rPr lang="pt-PT" sz="2400" kern="0" dirty="0">
                <a:solidFill>
                  <a:srgbClr val="00265A"/>
                </a:solidFill>
                <a:sym typeface="Wingdings" pitchFamily="2" charset="2"/>
              </a:rPr>
              <a:t>F</a:t>
            </a:r>
            <a:r>
              <a:rPr lang="pt-PT" sz="2400" kern="0" baseline="-25000" dirty="0">
                <a:solidFill>
                  <a:srgbClr val="00265A"/>
                </a:solidFill>
                <a:sym typeface="Wingdings" pitchFamily="2" charset="2"/>
              </a:rPr>
              <a:t>MSY</a:t>
            </a:r>
            <a:r>
              <a:rPr lang="pt-PT" sz="2400" kern="0" dirty="0">
                <a:solidFill>
                  <a:srgbClr val="00265A"/>
                </a:solidFill>
                <a:sym typeface="Wingdings" pitchFamily="2" charset="2"/>
              </a:rPr>
              <a:t>= 0.163</a:t>
            </a:r>
            <a:endParaRPr kumimoji="0" lang="pt-PT" sz="2400" b="0" i="0" u="none" strike="noStrike" kern="0" cap="none" spc="0" normalizeH="0" baseline="0" noProof="0" dirty="0">
              <a:ln>
                <a:noFill/>
              </a:ln>
              <a:solidFill>
                <a:srgbClr val="00265A"/>
              </a:solidFill>
              <a:effectLst/>
              <a:uLnTx/>
              <a:uFillTx/>
              <a:sym typeface="Wingdings" pitchFamily="2" charset="2"/>
            </a:endParaRPr>
          </a:p>
        </p:txBody>
      </p:sp>
      <p:sp>
        <p:nvSpPr>
          <p:cNvPr id="4" name="TextBox 3">
            <a:extLst>
              <a:ext uri="{FF2B5EF4-FFF2-40B4-BE49-F238E27FC236}">
                <a16:creationId xmlns:a16="http://schemas.microsoft.com/office/drawing/2014/main" id="{E54A3D1A-AADF-AB4F-8DD6-A3AD1C5B625D}"/>
              </a:ext>
            </a:extLst>
          </p:cNvPr>
          <p:cNvSpPr txBox="1"/>
          <p:nvPr/>
        </p:nvSpPr>
        <p:spPr>
          <a:xfrm>
            <a:off x="10499189" y="2172574"/>
            <a:ext cx="1316736" cy="1916144"/>
          </a:xfrm>
          <a:prstGeom prst="rect">
            <a:avLst/>
          </a:prstGeom>
        </p:spPr>
        <p:txBody>
          <a:bodyPr vert="horz" wrap="square" lIns="91440" tIns="45720" rIns="91440" bIns="45720" rtlCol="0" anchor="t">
            <a:noAutofit/>
          </a:bodyPr>
          <a:lstStyle/>
          <a:p>
            <a:r>
              <a:rPr lang="en-US" sz="2000" dirty="0">
                <a:solidFill>
                  <a:srgbClr val="002060"/>
                </a:solidFill>
                <a:latin typeface="+mn-lt"/>
              </a:rPr>
              <a:t>Length based age structured stock synthesis</a:t>
            </a:r>
          </a:p>
        </p:txBody>
      </p:sp>
      <p:pic>
        <p:nvPicPr>
          <p:cNvPr id="3" name="Picture 2">
            <a:extLst>
              <a:ext uri="{FF2B5EF4-FFF2-40B4-BE49-F238E27FC236}">
                <a16:creationId xmlns:a16="http://schemas.microsoft.com/office/drawing/2014/main" id="{14575502-C360-450F-8A10-2BE807A542BB}"/>
              </a:ext>
            </a:extLst>
          </p:cNvPr>
          <p:cNvPicPr>
            <a:picLocks noChangeAspect="1"/>
          </p:cNvPicPr>
          <p:nvPr/>
        </p:nvPicPr>
        <p:blipFill>
          <a:blip r:embed="rId3"/>
          <a:stretch>
            <a:fillRect/>
          </a:stretch>
        </p:blipFill>
        <p:spPr>
          <a:xfrm>
            <a:off x="92365" y="1668900"/>
            <a:ext cx="9974424" cy="4923262"/>
          </a:xfrm>
          <a:prstGeom prst="rect">
            <a:avLst/>
          </a:prstGeom>
        </p:spPr>
      </p:pic>
    </p:spTree>
    <p:extLst>
      <p:ext uri="{BB962C8B-B14F-4D97-AF65-F5344CB8AC3E}">
        <p14:creationId xmlns:p14="http://schemas.microsoft.com/office/powerpoint/2010/main" val="1317118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0" y="-591"/>
            <a:ext cx="12192000"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GB" sz="2800" b="1" dirty="0">
                <a:solidFill>
                  <a:srgbClr val="FFFFFF"/>
                </a:solidFill>
                <a:latin typeface="Calibri"/>
              </a:rPr>
              <a:t>White anglerfish in Subarea 7 and divisions 8a-b and 8d</a:t>
            </a:r>
          </a:p>
        </p:txBody>
      </p:sp>
      <p:sp>
        <p:nvSpPr>
          <p:cNvPr id="11" name="CaixaDeTexto 7">
            <a:extLst>
              <a:ext uri="{FF2B5EF4-FFF2-40B4-BE49-F238E27FC236}">
                <a16:creationId xmlns:a16="http://schemas.microsoft.com/office/drawing/2014/main" id="{4157DD91-B641-4C14-9C8F-EB27D0E20587}"/>
              </a:ext>
            </a:extLst>
          </p:cNvPr>
          <p:cNvSpPr txBox="1"/>
          <p:nvPr/>
        </p:nvSpPr>
        <p:spPr>
          <a:xfrm>
            <a:off x="11460" y="548684"/>
            <a:ext cx="8181564" cy="523220"/>
          </a:xfrm>
          <a:prstGeom prst="rect">
            <a:avLst/>
          </a:prstGeom>
          <a:solidFill>
            <a:srgbClr val="FFFFD9"/>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1" i="0" u="none" strike="noStrike" kern="0" cap="none" spc="0" normalizeH="0" baseline="0" noProof="0" dirty="0">
                <a:ln>
                  <a:noFill/>
                </a:ln>
                <a:solidFill>
                  <a:srgbClr val="FF0000"/>
                </a:solidFill>
                <a:effectLst/>
                <a:uLnTx/>
                <a:uFillTx/>
              </a:rPr>
              <a:t> Advice for 2026, MSY: </a:t>
            </a:r>
            <a:r>
              <a:rPr kumimoji="0" lang="pt-PT" sz="2800" b="0" i="0" u="none" strike="noStrike" kern="0" cap="none" spc="0" normalizeH="0" baseline="0" noProof="0" dirty="0">
                <a:ln>
                  <a:noFill/>
                </a:ln>
                <a:solidFill>
                  <a:srgbClr val="003366">
                    <a:lumMod val="50000"/>
                  </a:srgbClr>
                </a:solidFill>
                <a:effectLst/>
                <a:uLnTx/>
                <a:uFillTx/>
              </a:rPr>
              <a:t>Catch </a:t>
            </a:r>
            <a:r>
              <a:rPr kumimoji="0" lang="pt-PT" sz="2800" b="0" i="0" u="sng" strike="noStrike" kern="0" cap="none" spc="0" normalizeH="0" baseline="0" noProof="0" dirty="0">
                <a:ln>
                  <a:noFill/>
                </a:ln>
                <a:solidFill>
                  <a:srgbClr val="003366">
                    <a:lumMod val="50000"/>
                  </a:srgbClr>
                </a:solidFill>
                <a:effectLst/>
                <a:uLnTx/>
                <a:uFillTx/>
              </a:rPr>
              <a:t>&lt;</a:t>
            </a:r>
            <a:r>
              <a:rPr kumimoji="0" lang="pt-PT" sz="2800" b="0" i="0" u="none" strike="noStrike" kern="0" cap="none" spc="0" normalizeH="0" baseline="0" noProof="0" dirty="0">
                <a:ln>
                  <a:noFill/>
                </a:ln>
                <a:solidFill>
                  <a:srgbClr val="003366">
                    <a:lumMod val="50000"/>
                  </a:srgbClr>
                </a:solidFill>
                <a:effectLst/>
                <a:uLnTx/>
                <a:uFillTx/>
              </a:rPr>
              <a:t> </a:t>
            </a:r>
            <a:r>
              <a:rPr kumimoji="0" lang="en-CA" sz="2800" b="0" i="0" strike="noStrike" kern="0" cap="none" spc="0" normalizeH="0" baseline="0" noProof="0" dirty="0">
                <a:ln>
                  <a:noFill/>
                </a:ln>
                <a:solidFill>
                  <a:srgbClr val="003366">
                    <a:lumMod val="50000"/>
                  </a:srgbClr>
                </a:solidFill>
                <a:effectLst/>
                <a:uLnTx/>
                <a:uFillTx/>
              </a:rPr>
              <a:t>36 090 </a:t>
            </a:r>
            <a:r>
              <a:rPr kumimoji="0" lang="en-CA" sz="2800" b="0" i="0" u="none" strike="noStrike" kern="0" cap="none" spc="0" normalizeH="0" baseline="0" noProof="0" dirty="0">
                <a:ln>
                  <a:noFill/>
                </a:ln>
                <a:solidFill>
                  <a:srgbClr val="003366">
                    <a:lumMod val="50000"/>
                  </a:srgbClr>
                </a:solidFill>
                <a:effectLst/>
                <a:uLnTx/>
                <a:uFillTx/>
              </a:rPr>
              <a:t>t advice </a:t>
            </a:r>
            <a:r>
              <a:rPr lang="en-CA" sz="2800" kern="0" dirty="0">
                <a:solidFill>
                  <a:srgbClr val="003366">
                    <a:lumMod val="50000"/>
                  </a:srgbClr>
                </a:solidFill>
              </a:rPr>
              <a:t>+3.2</a:t>
            </a:r>
            <a:r>
              <a:rPr kumimoji="0" lang="en-CA" sz="2800" b="0" i="0" u="none" strike="noStrike" kern="0" cap="none" spc="0" normalizeH="0" baseline="0" noProof="0" dirty="0">
                <a:ln>
                  <a:noFill/>
                </a:ln>
                <a:solidFill>
                  <a:srgbClr val="003366">
                    <a:lumMod val="50000"/>
                  </a:srgbClr>
                </a:solidFill>
                <a:effectLst/>
                <a:uLnTx/>
                <a:uFillTx/>
              </a:rPr>
              <a:t>%</a:t>
            </a:r>
          </a:p>
        </p:txBody>
      </p:sp>
      <p:sp>
        <p:nvSpPr>
          <p:cNvPr id="12" name="9 Rectángulo">
            <a:extLst>
              <a:ext uri="{FF2B5EF4-FFF2-40B4-BE49-F238E27FC236}">
                <a16:creationId xmlns:a16="http://schemas.microsoft.com/office/drawing/2014/main" id="{200DF3D3-D27C-4B79-AB2F-41822C3C121E}"/>
              </a:ext>
            </a:extLst>
          </p:cNvPr>
          <p:cNvSpPr/>
          <p:nvPr/>
        </p:nvSpPr>
        <p:spPr>
          <a:xfrm>
            <a:off x="9134074" y="1084387"/>
            <a:ext cx="2817862" cy="5693866"/>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2800" b="0" i="0" strike="noStrike" kern="0" cap="none" spc="0" normalizeH="0" baseline="0" noProof="0" dirty="0">
                <a:ln>
                  <a:noFill/>
                </a:ln>
                <a:solidFill>
                  <a:srgbClr val="003366"/>
                </a:solidFill>
                <a:effectLst/>
                <a:uLnTx/>
                <a:uFillTx/>
              </a:rPr>
              <a:t>F below F</a:t>
            </a:r>
            <a:r>
              <a:rPr kumimoji="0" lang="pt-PT" sz="2800" b="0" i="0" strike="noStrike" kern="0" cap="none" spc="0" normalizeH="0" baseline="-25000" noProof="0" dirty="0">
                <a:ln>
                  <a:noFill/>
                </a:ln>
                <a:solidFill>
                  <a:srgbClr val="003366"/>
                </a:solidFill>
                <a:effectLst/>
                <a:uLnTx/>
                <a:uFillTx/>
              </a:rPr>
              <a:t>MSY</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2800" kern="0" dirty="0">
                <a:solidFill>
                  <a:srgbClr val="003366"/>
                </a:solidFill>
              </a:rPr>
              <a:t>SSB above MSY Btrigger</a:t>
            </a:r>
            <a:endParaRPr lang="pt-PT" sz="2800" kern="0" baseline="-25000" dirty="0">
              <a:solidFill>
                <a:srgbClr val="003366"/>
              </a:solidFill>
            </a:endParaRPr>
          </a:p>
          <a:p>
            <a:pPr marL="457200" indent="-457200">
              <a:buFont typeface="Arial" panose="020B0604020202020204" pitchFamily="34" charset="0"/>
              <a:buChar char="•"/>
              <a:defRPr/>
            </a:pPr>
            <a:r>
              <a:rPr lang="pt-PT" sz="2800" kern="0" dirty="0">
                <a:solidFill>
                  <a:srgbClr val="003366"/>
                </a:solidFill>
              </a:rPr>
              <a:t>TAC combined with black bellied anglerfish</a:t>
            </a:r>
          </a:p>
          <a:p>
            <a:pPr marL="457200" indent="-457200">
              <a:buFont typeface="Arial" panose="020B0604020202020204" pitchFamily="34" charset="0"/>
              <a:buChar char="•"/>
              <a:defRPr/>
            </a:pPr>
            <a:r>
              <a:rPr lang="pt-PT" sz="2800" kern="0" dirty="0">
                <a:solidFill>
                  <a:srgbClr val="003366"/>
                </a:solidFill>
              </a:rPr>
              <a:t>Two species not separtated in catches</a:t>
            </a:r>
          </a:p>
          <a:p>
            <a:pPr marL="457200" indent="-457200">
              <a:buFont typeface="Arial" panose="020B0604020202020204" pitchFamily="34" charset="0"/>
              <a:buChar char="•"/>
              <a:defRPr/>
            </a:pPr>
            <a:r>
              <a:rPr lang="pt-PT" sz="2800" kern="0" dirty="0">
                <a:solidFill>
                  <a:srgbClr val="003366"/>
                </a:solidFill>
              </a:rPr>
              <a:t>Increase in stock size</a:t>
            </a:r>
          </a:p>
          <a:p>
            <a:pPr marL="457200" indent="-457200">
              <a:buFont typeface="Arial" panose="020B0604020202020204" pitchFamily="34" charset="0"/>
              <a:buChar char="•"/>
              <a:defRPr/>
            </a:pPr>
            <a:endParaRPr lang="pt-PT" sz="2800" kern="0" dirty="0">
              <a:solidFill>
                <a:srgbClr val="003366"/>
              </a:solidFill>
            </a:endParaRP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pic>
        <p:nvPicPr>
          <p:cNvPr id="2" name="Picture 1">
            <a:extLst>
              <a:ext uri="{FF2B5EF4-FFF2-40B4-BE49-F238E27FC236}">
                <a16:creationId xmlns:a16="http://schemas.microsoft.com/office/drawing/2014/main" id="{831677C3-1B10-47BF-B343-04D2FA61FC9C}"/>
              </a:ext>
            </a:extLst>
          </p:cNvPr>
          <p:cNvPicPr>
            <a:picLocks noChangeAspect="1"/>
          </p:cNvPicPr>
          <p:nvPr/>
        </p:nvPicPr>
        <p:blipFill>
          <a:blip r:embed="rId3"/>
          <a:stretch>
            <a:fillRect/>
          </a:stretch>
        </p:blipFill>
        <p:spPr>
          <a:xfrm>
            <a:off x="92365" y="1176793"/>
            <a:ext cx="9060876" cy="5510254"/>
          </a:xfrm>
          <a:prstGeom prst="rect">
            <a:avLst/>
          </a:prstGeom>
        </p:spPr>
      </p:pic>
    </p:spTree>
    <p:extLst>
      <p:ext uri="{BB962C8B-B14F-4D97-AF65-F5344CB8AC3E}">
        <p14:creationId xmlns:p14="http://schemas.microsoft.com/office/powerpoint/2010/main" val="2040200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GB" sz="2800" b="1" dirty="0">
                <a:solidFill>
                  <a:srgbClr val="FFFFFF"/>
                </a:solidFill>
                <a:latin typeface="Calibri"/>
              </a:rPr>
              <a:t>White anglerfish in Subarea 7 and divisions 8a-b and 8</a:t>
            </a: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12" name="Rectangle 11">
            <a:extLst>
              <a:ext uri="{FF2B5EF4-FFF2-40B4-BE49-F238E27FC236}">
                <a16:creationId xmlns:a16="http://schemas.microsoft.com/office/drawing/2014/main" id="{33E69039-8656-47CA-8422-698DFCA37B92}"/>
              </a:ext>
            </a:extLst>
          </p:cNvPr>
          <p:cNvSpPr/>
          <p:nvPr/>
        </p:nvSpPr>
        <p:spPr>
          <a:xfrm>
            <a:off x="178962" y="481409"/>
            <a:ext cx="11829469" cy="1200329"/>
          </a:xfrm>
          <a:prstGeom prst="rect">
            <a:avLst/>
          </a:prstGeom>
        </p:spPr>
        <p:txBody>
          <a:bodyPr wrap="square">
            <a:spAutoFit/>
          </a:bodyPr>
          <a:lstStyle/>
          <a:p>
            <a:pPr lvl="0">
              <a:defRPr/>
            </a:pPr>
            <a:r>
              <a:rPr kumimoji="0" lang="pt-PT" sz="2400" b="0" i="0" u="none" strike="noStrike" kern="0" cap="none" spc="0" normalizeH="0" baseline="0" noProof="0" dirty="0">
                <a:ln>
                  <a:noFill/>
                </a:ln>
                <a:solidFill>
                  <a:srgbClr val="003366"/>
                </a:solidFill>
                <a:effectLst/>
                <a:uLnTx/>
                <a:uFillTx/>
              </a:rPr>
              <a:t>Catch (2024) : 19 821 t (8 % discards)</a:t>
            </a:r>
          </a:p>
          <a:p>
            <a:pPr lvl="0">
              <a:defRPr/>
            </a:pPr>
            <a:r>
              <a:rPr kumimoji="0" lang="pt-PT" sz="2400" b="0" i="0" u="none" strike="noStrike" kern="0" cap="none" spc="0" normalizeH="0" baseline="0" noProof="0" dirty="0">
                <a:ln>
                  <a:noFill/>
                </a:ln>
                <a:solidFill>
                  <a:srgbClr val="003366"/>
                </a:solidFill>
                <a:effectLst/>
                <a:uLnTx/>
                <a:uFillTx/>
                <a:sym typeface="Wingdings" pitchFamily="2" charset="2"/>
              </a:rPr>
              <a:t>F(2025) = </a:t>
            </a:r>
            <a:r>
              <a:rPr lang="pt-PT" sz="2400" kern="0" dirty="0">
                <a:solidFill>
                  <a:srgbClr val="003366"/>
                </a:solidFill>
                <a:sym typeface="Wingdings" pitchFamily="2" charset="2"/>
              </a:rPr>
              <a:t>0.115 (average F 2022-2024) </a:t>
            </a:r>
          </a:p>
          <a:p>
            <a:pPr lvl="0"/>
            <a:r>
              <a:rPr kumimoji="0" lang="pt-PT" sz="2400" b="0" i="0" u="none" strike="noStrike" kern="0" cap="none" spc="0" normalizeH="0" baseline="0" noProof="0" dirty="0">
                <a:ln>
                  <a:noFill/>
                </a:ln>
                <a:solidFill>
                  <a:srgbClr val="003366"/>
                </a:solidFill>
                <a:effectLst/>
                <a:uLnTx/>
                <a:uFillTx/>
                <a:sym typeface="Wingdings" pitchFamily="2" charset="2"/>
              </a:rPr>
              <a:t>SSB(2026) = 60 443 </a:t>
            </a:r>
            <a:r>
              <a:rPr lang="pt-PT" sz="2400" kern="0" dirty="0">
                <a:solidFill>
                  <a:srgbClr val="003366"/>
                </a:solidFill>
                <a:sym typeface="Wingdings" pitchFamily="2" charset="2"/>
              </a:rPr>
              <a:t>t &gt; MSY</a:t>
            </a:r>
            <a:r>
              <a:rPr lang="pt-PT" sz="2400" kern="0" baseline="-25000" dirty="0">
                <a:solidFill>
                  <a:srgbClr val="003366"/>
                </a:solidFill>
                <a:sym typeface="Wingdings" pitchFamily="2" charset="2"/>
              </a:rPr>
              <a:t>Btrigger </a:t>
            </a:r>
            <a:r>
              <a:rPr lang="pt-PT" sz="2400" kern="0" dirty="0">
                <a:solidFill>
                  <a:srgbClr val="003366"/>
                </a:solidFill>
                <a:sym typeface="Wingdings" pitchFamily="2" charset="2"/>
              </a:rPr>
              <a:t>(28 275 t)     </a:t>
            </a:r>
            <a:r>
              <a:rPr lang="pt-PT" sz="2400" kern="0" dirty="0">
                <a:solidFill>
                  <a:srgbClr val="00265A"/>
                </a:solidFill>
                <a:sym typeface="Wingdings" pitchFamily="2" charset="2"/>
              </a:rPr>
              <a:t>F</a:t>
            </a:r>
            <a:r>
              <a:rPr lang="pt-PT" sz="2400" kern="0" baseline="-25000" dirty="0">
                <a:solidFill>
                  <a:srgbClr val="00265A"/>
                </a:solidFill>
                <a:sym typeface="Wingdings" pitchFamily="2" charset="2"/>
              </a:rPr>
              <a:t>MSY</a:t>
            </a:r>
            <a:r>
              <a:rPr lang="pt-PT" sz="2400" kern="0" dirty="0">
                <a:solidFill>
                  <a:srgbClr val="00265A"/>
                </a:solidFill>
                <a:sym typeface="Wingdings" pitchFamily="2" charset="2"/>
              </a:rPr>
              <a:t>= 0.192</a:t>
            </a:r>
            <a:endParaRPr kumimoji="0" lang="pt-PT" sz="2400" b="0" i="0" u="none" strike="noStrike" kern="0" cap="none" spc="0" normalizeH="0" baseline="0" noProof="0" dirty="0">
              <a:ln>
                <a:noFill/>
              </a:ln>
              <a:solidFill>
                <a:srgbClr val="00265A"/>
              </a:solidFill>
              <a:effectLst/>
              <a:uLnTx/>
              <a:uFillTx/>
              <a:sym typeface="Wingdings" pitchFamily="2" charset="2"/>
            </a:endParaRPr>
          </a:p>
        </p:txBody>
      </p:sp>
      <p:sp>
        <p:nvSpPr>
          <p:cNvPr id="4" name="TextBox 3">
            <a:extLst>
              <a:ext uri="{FF2B5EF4-FFF2-40B4-BE49-F238E27FC236}">
                <a16:creationId xmlns:a16="http://schemas.microsoft.com/office/drawing/2014/main" id="{E54A3D1A-AADF-AB4F-8DD6-A3AD1C5B625D}"/>
              </a:ext>
            </a:extLst>
          </p:cNvPr>
          <p:cNvSpPr txBox="1"/>
          <p:nvPr/>
        </p:nvSpPr>
        <p:spPr>
          <a:xfrm>
            <a:off x="10302240" y="2168176"/>
            <a:ext cx="1316736" cy="1916144"/>
          </a:xfrm>
          <a:prstGeom prst="rect">
            <a:avLst/>
          </a:prstGeom>
        </p:spPr>
        <p:txBody>
          <a:bodyPr vert="horz" wrap="square" lIns="91440" tIns="45720" rIns="91440" bIns="45720" rtlCol="0" anchor="t">
            <a:noAutofit/>
          </a:bodyPr>
          <a:lstStyle/>
          <a:p>
            <a:r>
              <a:rPr lang="en-US" sz="2000" dirty="0">
                <a:solidFill>
                  <a:srgbClr val="002060"/>
                </a:solidFill>
                <a:latin typeface="+mn-lt"/>
              </a:rPr>
              <a:t>Length based age structured stock synthesis</a:t>
            </a:r>
          </a:p>
        </p:txBody>
      </p:sp>
      <p:pic>
        <p:nvPicPr>
          <p:cNvPr id="2" name="Picture 1">
            <a:extLst>
              <a:ext uri="{FF2B5EF4-FFF2-40B4-BE49-F238E27FC236}">
                <a16:creationId xmlns:a16="http://schemas.microsoft.com/office/drawing/2014/main" id="{7F107A51-239F-44D0-83F8-AF1F72D53189}"/>
              </a:ext>
            </a:extLst>
          </p:cNvPr>
          <p:cNvPicPr>
            <a:picLocks noChangeAspect="1"/>
          </p:cNvPicPr>
          <p:nvPr/>
        </p:nvPicPr>
        <p:blipFill>
          <a:blip r:embed="rId3"/>
          <a:stretch>
            <a:fillRect/>
          </a:stretch>
        </p:blipFill>
        <p:spPr>
          <a:xfrm>
            <a:off x="92365" y="1681738"/>
            <a:ext cx="10201523" cy="4836179"/>
          </a:xfrm>
          <a:prstGeom prst="rect">
            <a:avLst/>
          </a:prstGeom>
        </p:spPr>
      </p:pic>
    </p:spTree>
    <p:extLst>
      <p:ext uri="{BB962C8B-B14F-4D97-AF65-F5344CB8AC3E}">
        <p14:creationId xmlns:p14="http://schemas.microsoft.com/office/powerpoint/2010/main" val="3009420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Megrim in the west and southwest of Ireland, Bay of Biscay (7.b–k, 8.a–b, and 8.d )</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9" name="CaixaDeTexto 7">
            <a:extLst>
              <a:ext uri="{FF2B5EF4-FFF2-40B4-BE49-F238E27FC236}">
                <a16:creationId xmlns:a16="http://schemas.microsoft.com/office/drawing/2014/main" id="{07EF9DA2-49A9-4D9D-A9AB-E75906C7A5D5}"/>
              </a:ext>
            </a:extLst>
          </p:cNvPr>
          <p:cNvSpPr txBox="1"/>
          <p:nvPr/>
        </p:nvSpPr>
        <p:spPr>
          <a:xfrm>
            <a:off x="114298" y="544246"/>
            <a:ext cx="9986966"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Advice for 2026: </a:t>
            </a:r>
            <a:endParaRPr kumimoji="0" lang="en-CA" sz="2800" b="0" i="0" u="none" strike="noStrike" kern="0" cap="none" spc="0" normalizeH="0" baseline="0" noProof="0" dirty="0">
              <a:ln>
                <a:noFill/>
              </a:ln>
              <a:solidFill>
                <a:srgbClr val="003366">
                  <a:lumMod val="50000"/>
                </a:srgbClr>
              </a:solidFill>
              <a:effectLst/>
              <a:uLnTx/>
              <a:uFillTx/>
            </a:endParaRPr>
          </a:p>
        </p:txBody>
      </p:sp>
      <p:sp>
        <p:nvSpPr>
          <p:cNvPr id="7" name="9 Rectángulo">
            <a:extLst>
              <a:ext uri="{FF2B5EF4-FFF2-40B4-BE49-F238E27FC236}">
                <a16:creationId xmlns:a16="http://schemas.microsoft.com/office/drawing/2014/main" id="{FA6BBB83-0333-4D64-8FC9-CC445BFEAF05}"/>
              </a:ext>
            </a:extLst>
          </p:cNvPr>
          <p:cNvSpPr/>
          <p:nvPr/>
        </p:nvSpPr>
        <p:spPr>
          <a:xfrm>
            <a:off x="1144684" y="1427046"/>
            <a:ext cx="5372848" cy="1384995"/>
          </a:xfrm>
          <a:prstGeom prst="rect">
            <a:avLst/>
          </a:prstGeom>
        </p:spPr>
        <p:txBody>
          <a:bodyPr wrap="square">
            <a:spAutoFit/>
          </a:bodyPr>
          <a:lstStyle/>
          <a:p>
            <a:pPr marL="457200" indent="-457200">
              <a:buFont typeface="Arial" panose="020B0604020202020204" pitchFamily="34" charset="0"/>
              <a:buChar char="•"/>
              <a:defRPr/>
            </a:pPr>
            <a:r>
              <a:rPr lang="en-CA" sz="2800" kern="0" dirty="0">
                <a:solidFill>
                  <a:srgbClr val="FF0000"/>
                </a:solidFill>
              </a:rPr>
              <a:t>Advice Delayed</a:t>
            </a:r>
          </a:p>
          <a:p>
            <a:pPr marL="457200" indent="-457200">
              <a:buFont typeface="Arial" panose="020B0604020202020204" pitchFamily="34" charset="0"/>
              <a:buChar char="•"/>
              <a:defRPr/>
            </a:pPr>
            <a:r>
              <a:rPr lang="en-CA" sz="2800" kern="0" dirty="0">
                <a:solidFill>
                  <a:srgbClr val="FF0000"/>
                </a:solidFill>
              </a:rPr>
              <a:t>Retrospective issue</a:t>
            </a:r>
          </a:p>
          <a:p>
            <a:pPr marL="457200" indent="-457200">
              <a:buFont typeface="Arial" panose="020B0604020202020204" pitchFamily="34" charset="0"/>
              <a:buChar char="•"/>
              <a:defRPr/>
            </a:pPr>
            <a:r>
              <a:rPr lang="en-CA" sz="2800" kern="0" dirty="0">
                <a:solidFill>
                  <a:srgbClr val="FF0000"/>
                </a:solidFill>
              </a:rPr>
              <a:t>Hope to release in autumn </a:t>
            </a:r>
          </a:p>
        </p:txBody>
      </p:sp>
    </p:spTree>
    <p:extLst>
      <p:ext uri="{BB962C8B-B14F-4D97-AF65-F5344CB8AC3E}">
        <p14:creationId xmlns:p14="http://schemas.microsoft.com/office/powerpoint/2010/main" val="479020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Four-spot megrim in divisions 7b-k, 8a-b and 8d</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sp>
        <p:nvSpPr>
          <p:cNvPr id="11" name="CaixaDeTexto 7">
            <a:extLst>
              <a:ext uri="{FF2B5EF4-FFF2-40B4-BE49-F238E27FC236}">
                <a16:creationId xmlns:a16="http://schemas.microsoft.com/office/drawing/2014/main" id="{4157DD91-B641-4C14-9C8F-EB27D0E20587}"/>
              </a:ext>
            </a:extLst>
          </p:cNvPr>
          <p:cNvSpPr txBox="1"/>
          <p:nvPr/>
        </p:nvSpPr>
        <p:spPr>
          <a:xfrm>
            <a:off x="-2" y="511022"/>
            <a:ext cx="9132540"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 Advice for 2026, 2027 and 2028 : PA: </a:t>
            </a:r>
            <a:r>
              <a:rPr lang="pt-PT" sz="2800" kern="0" dirty="0">
                <a:solidFill>
                  <a:srgbClr val="003366">
                    <a:lumMod val="50000"/>
                  </a:srgbClr>
                </a:solidFill>
              </a:rPr>
              <a:t>c</a:t>
            </a:r>
            <a:r>
              <a:rPr kumimoji="0" lang="pt-PT" sz="2800" b="0" i="0" u="none" strike="noStrike" kern="0" cap="none" spc="0" normalizeH="0" baseline="0" noProof="0" dirty="0" err="1">
                <a:ln>
                  <a:noFill/>
                </a:ln>
                <a:solidFill>
                  <a:srgbClr val="003366">
                    <a:lumMod val="50000"/>
                  </a:srgbClr>
                </a:solidFill>
                <a:effectLst/>
                <a:uLnTx/>
                <a:uFillTx/>
              </a:rPr>
              <a:t>atch</a:t>
            </a:r>
            <a:r>
              <a:rPr kumimoji="0" lang="pt-PT" sz="2800" b="0" i="0" u="none" strike="noStrike" kern="0" cap="none" spc="0" normalizeH="0" baseline="0" noProof="0" dirty="0">
                <a:ln>
                  <a:noFill/>
                </a:ln>
                <a:solidFill>
                  <a:srgbClr val="003366">
                    <a:lumMod val="50000"/>
                  </a:srgbClr>
                </a:solidFill>
                <a:effectLst/>
                <a:uLnTx/>
                <a:uFillTx/>
              </a:rPr>
              <a:t> </a:t>
            </a:r>
            <a:r>
              <a:rPr lang="en-CA" sz="2800" kern="0" dirty="0">
                <a:solidFill>
                  <a:srgbClr val="003366">
                    <a:lumMod val="50000"/>
                  </a:srgbClr>
                </a:solidFill>
              </a:rPr>
              <a:t>≤ </a:t>
            </a:r>
            <a:r>
              <a:rPr kumimoji="0" lang="en-CA" sz="2800" b="0" i="0" u="none" strike="noStrike" kern="0" cap="none" spc="0" normalizeH="0" baseline="0" noProof="0" dirty="0">
                <a:ln>
                  <a:noFill/>
                </a:ln>
                <a:solidFill>
                  <a:srgbClr val="003366">
                    <a:lumMod val="50000"/>
                  </a:srgbClr>
                </a:solidFill>
                <a:effectLst/>
                <a:uLnTx/>
                <a:uFillTx/>
              </a:rPr>
              <a:t>694t -20%</a:t>
            </a: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14" name="9 Rectángulo">
            <a:extLst>
              <a:ext uri="{FF2B5EF4-FFF2-40B4-BE49-F238E27FC236}">
                <a16:creationId xmlns:a16="http://schemas.microsoft.com/office/drawing/2014/main" id="{9807EEAE-E997-453C-9CDA-C597F3335B65}"/>
              </a:ext>
            </a:extLst>
          </p:cNvPr>
          <p:cNvSpPr/>
          <p:nvPr/>
        </p:nvSpPr>
        <p:spPr>
          <a:xfrm>
            <a:off x="7267068" y="1102287"/>
            <a:ext cx="3501376" cy="4401205"/>
          </a:xfrm>
          <a:prstGeom prst="rect">
            <a:avLst/>
          </a:prstGeom>
        </p:spPr>
        <p:txBody>
          <a:bodyPr wrap="square">
            <a:spAutoFit/>
          </a:bodyPr>
          <a:lstStyle/>
          <a:p>
            <a:pPr marL="342900" lvl="0" indent="-342900">
              <a:buFont typeface="Arial" panose="020B0604020202020204" pitchFamily="34" charset="0"/>
              <a:buChar char="•"/>
              <a:defRPr/>
            </a:pPr>
            <a:r>
              <a:rPr lang="en-CA" sz="2800" kern="0" dirty="0">
                <a:solidFill>
                  <a:srgbClr val="003366"/>
                </a:solidFill>
              </a:rPr>
              <a:t>Can not assess status</a:t>
            </a:r>
          </a:p>
          <a:p>
            <a:pPr marL="342900" lvl="0" indent="-342900">
              <a:buFont typeface="Arial" panose="020B0604020202020204" pitchFamily="34" charset="0"/>
              <a:buChar char="•"/>
              <a:defRPr/>
            </a:pPr>
            <a:r>
              <a:rPr lang="en-CA" sz="2800" kern="0" dirty="0">
                <a:solidFill>
                  <a:srgbClr val="003366"/>
                </a:solidFill>
              </a:rPr>
              <a:t>PA buffer applied</a:t>
            </a:r>
          </a:p>
          <a:p>
            <a:pPr marL="342900" indent="-342900">
              <a:buFont typeface="Arial" panose="020B0604020202020204" pitchFamily="34" charset="0"/>
              <a:buChar char="•"/>
              <a:defRPr/>
            </a:pPr>
            <a:r>
              <a:rPr lang="en-CA" sz="2800" kern="0" dirty="0">
                <a:solidFill>
                  <a:srgbClr val="003366"/>
                </a:solidFill>
              </a:rPr>
              <a:t>Two species not separated in landing statistics</a:t>
            </a:r>
            <a:endParaRPr lang="pt-PT" sz="2800" kern="0" dirty="0">
              <a:solidFill>
                <a:srgbClr val="003366"/>
              </a:solidFill>
            </a:endParaRPr>
          </a:p>
          <a:p>
            <a:pPr marL="342900" indent="-342900">
              <a:buFont typeface="Arial" panose="020B0604020202020204" pitchFamily="34" charset="0"/>
              <a:buChar char="•"/>
              <a:defRPr/>
            </a:pPr>
            <a:r>
              <a:rPr lang="pt-PT" sz="2800" kern="0" dirty="0">
                <a:solidFill>
                  <a:srgbClr val="003366"/>
                </a:solidFill>
              </a:rPr>
              <a:t>TAC combined with megrim</a:t>
            </a:r>
          </a:p>
          <a:p>
            <a:pPr marL="342900" indent="-342900">
              <a:buFont typeface="Arial" panose="020B0604020202020204" pitchFamily="34" charset="0"/>
              <a:buChar char="•"/>
              <a:defRPr/>
            </a:pPr>
            <a:endParaRPr lang="pt-PT" sz="2800" kern="0" dirty="0">
              <a:solidFill>
                <a:srgbClr val="003366"/>
              </a:solidFill>
            </a:endParaRPr>
          </a:p>
          <a:p>
            <a:pPr marL="342900" lvl="0" indent="-342900">
              <a:buFont typeface="Arial" panose="020B0604020202020204" pitchFamily="34" charset="0"/>
              <a:buChar char="•"/>
              <a:defRPr/>
            </a:pPr>
            <a:endParaRPr kumimoji="0" lang="pt-PT" sz="2800" b="0" i="0" u="none" strike="noStrike" kern="0" cap="none" spc="0" normalizeH="0" baseline="0" noProof="0" dirty="0">
              <a:ln>
                <a:noFill/>
              </a:ln>
              <a:solidFill>
                <a:srgbClr val="003366"/>
              </a:solidFill>
              <a:effectLst/>
              <a:uLnTx/>
              <a:uFillTx/>
            </a:endParaRPr>
          </a:p>
        </p:txBody>
      </p:sp>
      <p:sp>
        <p:nvSpPr>
          <p:cNvPr id="15" name="9 Rectángulo">
            <a:extLst>
              <a:ext uri="{FF2B5EF4-FFF2-40B4-BE49-F238E27FC236}">
                <a16:creationId xmlns:a16="http://schemas.microsoft.com/office/drawing/2014/main" id="{DE120141-2D8D-46D8-B40B-AEB3131EF2BD}"/>
              </a:ext>
            </a:extLst>
          </p:cNvPr>
          <p:cNvSpPr/>
          <p:nvPr/>
        </p:nvSpPr>
        <p:spPr>
          <a:xfrm>
            <a:off x="6553200" y="3986463"/>
            <a:ext cx="4215244" cy="523220"/>
          </a:xfrm>
          <a:prstGeom prst="rect">
            <a:avLst/>
          </a:prstGeom>
        </p:spPr>
        <p:txBody>
          <a:bodyPr wrap="square">
            <a:spAutoFit/>
          </a:bodyPr>
          <a:lstStyle/>
          <a:p>
            <a:pPr marL="342900" lvl="0" indent="-342900">
              <a:buFont typeface="Arial" panose="020B0604020202020204" pitchFamily="34" charset="0"/>
              <a:buChar char="•"/>
              <a:defRPr/>
            </a:pPr>
            <a:endParaRPr kumimoji="0" lang="pt-PT" sz="2800" b="0" i="0" u="none" strike="noStrike" kern="0" cap="none" spc="0" normalizeH="0" baseline="0" noProof="0" dirty="0">
              <a:ln>
                <a:noFill/>
              </a:ln>
              <a:solidFill>
                <a:srgbClr val="003366"/>
              </a:solidFill>
              <a:effectLst/>
              <a:uLnTx/>
              <a:uFillTx/>
            </a:endParaRPr>
          </a:p>
        </p:txBody>
      </p:sp>
      <p:sp>
        <p:nvSpPr>
          <p:cNvPr id="4" name="TextBox 3">
            <a:extLst>
              <a:ext uri="{FF2B5EF4-FFF2-40B4-BE49-F238E27FC236}">
                <a16:creationId xmlns:a16="http://schemas.microsoft.com/office/drawing/2014/main" id="{D956D3DA-1DFE-4ADC-BB1B-DC9598300E81}"/>
              </a:ext>
            </a:extLst>
          </p:cNvPr>
          <p:cNvSpPr txBox="1"/>
          <p:nvPr/>
        </p:nvSpPr>
        <p:spPr>
          <a:xfrm>
            <a:off x="1140823" y="5660571"/>
            <a:ext cx="6540137" cy="583475"/>
          </a:xfrm>
          <a:prstGeom prst="rect">
            <a:avLst/>
          </a:prstGeom>
        </p:spPr>
        <p:txBody>
          <a:bodyPr vert="horz" wrap="square" lIns="91440" tIns="45720" rIns="91440" bIns="45720" rtlCol="0" anchor="t">
            <a:noAutofit/>
          </a:bodyPr>
          <a:lstStyle/>
          <a:p>
            <a:endParaRPr lang="en-GB" sz="2400" dirty="0">
              <a:latin typeface="+mn-lt"/>
            </a:endParaRPr>
          </a:p>
        </p:txBody>
      </p:sp>
      <p:pic>
        <p:nvPicPr>
          <p:cNvPr id="5" name="Picture 4">
            <a:extLst>
              <a:ext uri="{FF2B5EF4-FFF2-40B4-BE49-F238E27FC236}">
                <a16:creationId xmlns:a16="http://schemas.microsoft.com/office/drawing/2014/main" id="{70E931C6-2F56-41E2-90C0-E06647A0AA7D}"/>
              </a:ext>
            </a:extLst>
          </p:cNvPr>
          <p:cNvPicPr>
            <a:picLocks noChangeAspect="1"/>
          </p:cNvPicPr>
          <p:nvPr/>
        </p:nvPicPr>
        <p:blipFill>
          <a:blip r:embed="rId3"/>
          <a:stretch>
            <a:fillRect/>
          </a:stretch>
        </p:blipFill>
        <p:spPr>
          <a:xfrm>
            <a:off x="269894" y="4910834"/>
            <a:ext cx="11487315" cy="1689757"/>
          </a:xfrm>
          <a:prstGeom prst="rect">
            <a:avLst/>
          </a:prstGeom>
        </p:spPr>
      </p:pic>
      <p:pic>
        <p:nvPicPr>
          <p:cNvPr id="6" name="Picture 5">
            <a:extLst>
              <a:ext uri="{FF2B5EF4-FFF2-40B4-BE49-F238E27FC236}">
                <a16:creationId xmlns:a16="http://schemas.microsoft.com/office/drawing/2014/main" id="{90C7C649-D453-4E05-BBAB-4EECC546F066}"/>
              </a:ext>
            </a:extLst>
          </p:cNvPr>
          <p:cNvPicPr>
            <a:picLocks noChangeAspect="1"/>
          </p:cNvPicPr>
          <p:nvPr/>
        </p:nvPicPr>
        <p:blipFill>
          <a:blip r:embed="rId4"/>
          <a:stretch>
            <a:fillRect/>
          </a:stretch>
        </p:blipFill>
        <p:spPr>
          <a:xfrm>
            <a:off x="432725" y="1336454"/>
            <a:ext cx="6477741" cy="3450057"/>
          </a:xfrm>
          <a:prstGeom prst="rect">
            <a:avLst/>
          </a:prstGeom>
        </p:spPr>
      </p:pic>
    </p:spTree>
    <p:extLst>
      <p:ext uri="{BB962C8B-B14F-4D97-AF65-F5344CB8AC3E}">
        <p14:creationId xmlns:p14="http://schemas.microsoft.com/office/powerpoint/2010/main" val="327131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8647611" y="1083268"/>
            <a:ext cx="3361509" cy="5293757"/>
          </a:xfrm>
          <a:prstGeom prst="rect">
            <a:avLst/>
          </a:prstGeom>
        </p:spPr>
        <p:txBody>
          <a:bodyPr wrap="square">
            <a:spAutoFit/>
          </a:bodyPr>
          <a:lstStyle/>
          <a:p>
            <a:pPr marL="457200" lvl="0" indent="-457200">
              <a:buFont typeface="Arial" panose="020B0604020202020204" pitchFamily="34" charset="0"/>
              <a:buChar char="•"/>
              <a:defRPr/>
            </a:pPr>
            <a:r>
              <a:rPr lang="en-CA" sz="2600" kern="0" dirty="0">
                <a:solidFill>
                  <a:srgbClr val="003366"/>
                </a:solidFill>
              </a:rPr>
              <a:t>F below </a:t>
            </a:r>
            <a:r>
              <a:rPr lang="en-CA" sz="2600" kern="0" dirty="0" err="1">
                <a:solidFill>
                  <a:srgbClr val="003366"/>
                </a:solidFill>
              </a:rPr>
              <a:t>Fmsy</a:t>
            </a:r>
            <a:endParaRPr lang="en-CA" sz="2600" kern="0" dirty="0">
              <a:solidFill>
                <a:srgbClr val="003366"/>
              </a:solidFill>
            </a:endParaRPr>
          </a:p>
          <a:p>
            <a:pPr marL="457200" lvl="0" indent="-457200">
              <a:buFont typeface="Arial" panose="020B0604020202020204" pitchFamily="34" charset="0"/>
              <a:buChar char="•"/>
              <a:defRPr/>
            </a:pPr>
            <a:r>
              <a:rPr lang="en-CA" sz="2600" kern="0" dirty="0">
                <a:solidFill>
                  <a:srgbClr val="003366"/>
                </a:solidFill>
              </a:rPr>
              <a:t>SSB above MSY </a:t>
            </a:r>
            <a:r>
              <a:rPr lang="en-CA" sz="2600" kern="0" dirty="0" err="1">
                <a:solidFill>
                  <a:srgbClr val="003366"/>
                </a:solidFill>
              </a:rPr>
              <a:t>B</a:t>
            </a:r>
            <a:r>
              <a:rPr lang="en-CA" sz="2600" kern="0" baseline="-25000" dirty="0" err="1">
                <a:solidFill>
                  <a:srgbClr val="003366"/>
                </a:solidFill>
              </a:rPr>
              <a:t>trigger</a:t>
            </a:r>
            <a:r>
              <a:rPr lang="en-CA" sz="2600" kern="0" baseline="-25000" dirty="0">
                <a:solidFill>
                  <a:srgbClr val="003366"/>
                </a:solidFill>
              </a:rPr>
              <a:t> </a:t>
            </a:r>
            <a:r>
              <a:rPr lang="en-CA" sz="2600" kern="0" dirty="0">
                <a:solidFill>
                  <a:srgbClr val="003366"/>
                </a:solidFill>
              </a:rPr>
              <a:t>but decreasing</a:t>
            </a:r>
          </a:p>
          <a:p>
            <a:pPr marL="457200" lvl="0" indent="-457200">
              <a:buFont typeface="Arial" panose="020B0604020202020204" pitchFamily="34" charset="0"/>
              <a:buChar char="•"/>
              <a:defRPr/>
            </a:pPr>
            <a:r>
              <a:rPr lang="en-CA" sz="2600" kern="0" dirty="0">
                <a:solidFill>
                  <a:srgbClr val="003366"/>
                </a:solidFill>
              </a:rPr>
              <a:t>Upward revision of SSB and lower F in 2024 than assumed in last year’s forecast</a:t>
            </a:r>
          </a:p>
          <a:p>
            <a:pPr marL="457200" lvl="0" indent="-457200">
              <a:buFont typeface="Arial" panose="020B0604020202020204" pitchFamily="34" charset="0"/>
              <a:buChar char="•"/>
              <a:defRPr/>
            </a:pPr>
            <a:r>
              <a:rPr lang="en-CA" sz="2600" kern="0" dirty="0">
                <a:solidFill>
                  <a:srgbClr val="003366"/>
                </a:solidFill>
              </a:rPr>
              <a:t>Stock area does not correspond to the TAC areas</a:t>
            </a:r>
          </a:p>
          <a:p>
            <a:pPr marL="457200" indent="-457200">
              <a:buFont typeface="Arial" panose="020B0604020202020204" pitchFamily="34" charset="0"/>
              <a:buChar char="•"/>
              <a:defRPr/>
            </a:pPr>
            <a:endParaRPr lang="en-CA" sz="2600" kern="0" dirty="0">
              <a:solidFill>
                <a:srgbClr val="003366"/>
              </a:solidFill>
            </a:endParaRPr>
          </a:p>
        </p:txBody>
      </p:sp>
      <p:sp>
        <p:nvSpPr>
          <p:cNvPr id="9" name="CaixaDeTexto 7">
            <a:extLst>
              <a:ext uri="{FF2B5EF4-FFF2-40B4-BE49-F238E27FC236}">
                <a16:creationId xmlns:a16="http://schemas.microsoft.com/office/drawing/2014/main" id="{07EF9DA2-49A9-4D9D-A9AB-E75906C7A5D5}"/>
              </a:ext>
            </a:extLst>
          </p:cNvPr>
          <p:cNvSpPr txBox="1"/>
          <p:nvPr/>
        </p:nvSpPr>
        <p:spPr>
          <a:xfrm>
            <a:off x="-1057" y="552147"/>
            <a:ext cx="9132540"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Advice for 2026: MSY: </a:t>
            </a:r>
            <a:r>
              <a:rPr kumimoji="0" lang="pt-PT" sz="2800" b="0" i="0" u="none" strike="noStrike" kern="0" cap="none" spc="0" normalizeH="0" baseline="0" noProof="0" dirty="0">
                <a:ln>
                  <a:noFill/>
                </a:ln>
                <a:solidFill>
                  <a:srgbClr val="003366">
                    <a:lumMod val="50000"/>
                  </a:srgbClr>
                </a:solidFill>
                <a:effectLst/>
                <a:uLnTx/>
                <a:uFillTx/>
              </a:rPr>
              <a:t>Catch </a:t>
            </a:r>
            <a:r>
              <a:rPr lang="en-CA" sz="2800" u="sng" kern="0" dirty="0">
                <a:solidFill>
                  <a:srgbClr val="003366">
                    <a:lumMod val="50000"/>
                  </a:srgbClr>
                </a:solidFill>
              </a:rPr>
              <a:t>&lt;</a:t>
            </a:r>
            <a:r>
              <a:rPr kumimoji="0" lang="en-CA" sz="2800" b="0" i="0" u="none" strike="noStrike" kern="0" cap="none" spc="0" normalizeH="0" baseline="0" noProof="0" dirty="0">
                <a:ln>
                  <a:noFill/>
                </a:ln>
                <a:solidFill>
                  <a:srgbClr val="003366">
                    <a:lumMod val="50000"/>
                  </a:srgbClr>
                </a:solidFill>
                <a:effectLst/>
                <a:uLnTx/>
                <a:uFillTx/>
              </a:rPr>
              <a:t> 54 912 t  advice </a:t>
            </a:r>
            <a:r>
              <a:rPr lang="en-CA" sz="2800" kern="0" dirty="0">
                <a:solidFill>
                  <a:srgbClr val="003366">
                    <a:lumMod val="50000"/>
                  </a:srgbClr>
                </a:solidFill>
              </a:rPr>
              <a:t>+4.7</a:t>
            </a:r>
            <a:r>
              <a:rPr kumimoji="0" lang="en-CA" sz="2800" b="0" i="0" u="none" strike="noStrike" kern="0" cap="none" spc="0" normalizeH="0" baseline="0" noProof="0" dirty="0">
                <a:ln>
                  <a:noFill/>
                </a:ln>
                <a:solidFill>
                  <a:srgbClr val="003366">
                    <a:lumMod val="50000"/>
                  </a:srgbClr>
                </a:solidFill>
                <a:effectLst/>
                <a:uLnTx/>
                <a:uFillTx/>
              </a:rPr>
              <a:t>%</a:t>
            </a: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Hake – Northern stock (3.a, 4, 6, 7, 8.abd)</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pic>
        <p:nvPicPr>
          <p:cNvPr id="3" name="Picture 2">
            <a:extLst>
              <a:ext uri="{FF2B5EF4-FFF2-40B4-BE49-F238E27FC236}">
                <a16:creationId xmlns:a16="http://schemas.microsoft.com/office/drawing/2014/main" id="{06CDAD21-3F38-4286-A540-9F6595E3E1EF}"/>
              </a:ext>
            </a:extLst>
          </p:cNvPr>
          <p:cNvPicPr>
            <a:picLocks noChangeAspect="1"/>
          </p:cNvPicPr>
          <p:nvPr/>
        </p:nvPicPr>
        <p:blipFill>
          <a:blip r:embed="rId3"/>
          <a:stretch>
            <a:fillRect/>
          </a:stretch>
        </p:blipFill>
        <p:spPr>
          <a:xfrm>
            <a:off x="0" y="1254456"/>
            <a:ext cx="8675880" cy="5051397"/>
          </a:xfrm>
          <a:prstGeom prst="rect">
            <a:avLst/>
          </a:prstGeom>
        </p:spPr>
      </p:pic>
    </p:spTree>
    <p:extLst>
      <p:ext uri="{BB962C8B-B14F-4D97-AF65-F5344CB8AC3E}">
        <p14:creationId xmlns:p14="http://schemas.microsoft.com/office/powerpoint/2010/main" val="61040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Hake – Northern stock (3.a, 4, 6, 7, 8.abd)</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3" name="Rectangle 2">
            <a:extLst>
              <a:ext uri="{FF2B5EF4-FFF2-40B4-BE49-F238E27FC236}">
                <a16:creationId xmlns:a16="http://schemas.microsoft.com/office/drawing/2014/main" id="{D01279F7-8889-4C91-9FDA-0153D15B72FD}"/>
              </a:ext>
            </a:extLst>
          </p:cNvPr>
          <p:cNvSpPr/>
          <p:nvPr/>
        </p:nvSpPr>
        <p:spPr>
          <a:xfrm>
            <a:off x="3048000" y="3105835"/>
            <a:ext cx="6096000" cy="646331"/>
          </a:xfrm>
          <a:prstGeom prst="rect">
            <a:avLst/>
          </a:prstGeom>
        </p:spPr>
        <p:txBody>
          <a:bodyPr>
            <a:spAutoFit/>
          </a:bodyPr>
          <a:lstStyle/>
          <a:p>
            <a:endParaRPr lang="fr-CA" dirty="0"/>
          </a:p>
          <a:p>
            <a:r>
              <a:rPr lang="fr-CA" dirty="0"/>
              <a:t> </a:t>
            </a:r>
          </a:p>
        </p:txBody>
      </p:sp>
      <p:sp>
        <p:nvSpPr>
          <p:cNvPr id="4" name="Rectangle 3"/>
          <p:cNvSpPr/>
          <p:nvPr/>
        </p:nvSpPr>
        <p:spPr>
          <a:xfrm>
            <a:off x="347528" y="521766"/>
            <a:ext cx="9420315" cy="1200329"/>
          </a:xfrm>
          <a:prstGeom prst="rect">
            <a:avLst/>
          </a:prstGeom>
        </p:spPr>
        <p:txBody>
          <a:bodyPr wrap="square">
            <a:spAutoFit/>
          </a:bodyPr>
          <a:lstStyle/>
          <a:p>
            <a:pPr lvl="0">
              <a:defRPr/>
            </a:pPr>
            <a:r>
              <a:rPr lang="pt-PT" sz="2400" b="1" kern="0" dirty="0">
                <a:solidFill>
                  <a:srgbClr val="003366"/>
                </a:solidFill>
              </a:rPr>
              <a:t>Catch (2024) : 53 733 t (7.7 % discards)</a:t>
            </a:r>
          </a:p>
          <a:p>
            <a:pPr lvl="0"/>
            <a:r>
              <a:rPr lang="pt-PT" sz="2400" b="1" kern="0" dirty="0">
                <a:solidFill>
                  <a:srgbClr val="003366"/>
                </a:solidFill>
                <a:sym typeface="Wingdings" pitchFamily="2" charset="2"/>
              </a:rPr>
              <a:t>F(2025) = 0.23  (Average F </a:t>
            </a:r>
            <a:r>
              <a:rPr lang="pt-PT" sz="2400" b="1" kern="0" baseline="-25000" dirty="0">
                <a:solidFill>
                  <a:srgbClr val="003366"/>
                </a:solidFill>
                <a:sym typeface="Wingdings" pitchFamily="2" charset="2"/>
              </a:rPr>
              <a:t>2022-2024</a:t>
            </a:r>
            <a:r>
              <a:rPr lang="pt-PT" sz="2400" b="1" kern="0" dirty="0">
                <a:solidFill>
                  <a:srgbClr val="003366"/>
                </a:solidFill>
                <a:sym typeface="Wingdings" pitchFamily="2" charset="2"/>
              </a:rPr>
              <a:t> )</a:t>
            </a:r>
            <a:endParaRPr lang="pt-PT" sz="2400" b="1" kern="0" baseline="-25000" dirty="0">
              <a:solidFill>
                <a:srgbClr val="003366"/>
              </a:solidFill>
              <a:sym typeface="Wingdings" pitchFamily="2" charset="2"/>
            </a:endParaRPr>
          </a:p>
          <a:p>
            <a:pPr lvl="0"/>
            <a:r>
              <a:rPr lang="pt-PT" sz="2400" b="1" kern="0" dirty="0">
                <a:solidFill>
                  <a:srgbClr val="003366"/>
                </a:solidFill>
                <a:sym typeface="Wingdings" pitchFamily="2" charset="2"/>
              </a:rPr>
              <a:t>SSB (2026)=  110 427 &gt; MSY</a:t>
            </a:r>
            <a:r>
              <a:rPr lang="pt-PT" sz="2400" b="1" kern="0" baseline="-25000" dirty="0">
                <a:solidFill>
                  <a:srgbClr val="003366"/>
                </a:solidFill>
                <a:sym typeface="Wingdings" pitchFamily="2" charset="2"/>
              </a:rPr>
              <a:t>Btrigger </a:t>
            </a:r>
            <a:r>
              <a:rPr lang="pt-PT" sz="2400" b="1" kern="0" dirty="0">
                <a:solidFill>
                  <a:srgbClr val="003366"/>
                </a:solidFill>
                <a:sym typeface="Wingdings" pitchFamily="2" charset="2"/>
              </a:rPr>
              <a:t>(78 405t) 	</a:t>
            </a:r>
            <a:r>
              <a:rPr lang="pt-PT" sz="2400" b="1" kern="0" dirty="0">
                <a:solidFill>
                  <a:srgbClr val="00265A"/>
                </a:solidFill>
                <a:sym typeface="Wingdings" pitchFamily="2" charset="2"/>
              </a:rPr>
              <a:t>F</a:t>
            </a:r>
            <a:r>
              <a:rPr lang="pt-PT" sz="2400" b="1" kern="0" baseline="-25000" dirty="0">
                <a:solidFill>
                  <a:srgbClr val="00265A"/>
                </a:solidFill>
                <a:sym typeface="Wingdings" pitchFamily="2" charset="2"/>
              </a:rPr>
              <a:t>MSY</a:t>
            </a:r>
            <a:r>
              <a:rPr lang="pt-PT" sz="2400" b="1" kern="0" dirty="0">
                <a:solidFill>
                  <a:srgbClr val="00265A"/>
                </a:solidFill>
                <a:sym typeface="Wingdings" pitchFamily="2" charset="2"/>
              </a:rPr>
              <a:t>= 0.24</a:t>
            </a:r>
          </a:p>
        </p:txBody>
      </p:sp>
      <p:sp>
        <p:nvSpPr>
          <p:cNvPr id="6" name="TextBox 5">
            <a:extLst>
              <a:ext uri="{FF2B5EF4-FFF2-40B4-BE49-F238E27FC236}">
                <a16:creationId xmlns:a16="http://schemas.microsoft.com/office/drawing/2014/main" id="{6706A858-7550-974D-B1A8-406FF64BC822}"/>
              </a:ext>
            </a:extLst>
          </p:cNvPr>
          <p:cNvSpPr txBox="1"/>
          <p:nvPr/>
        </p:nvSpPr>
        <p:spPr>
          <a:xfrm>
            <a:off x="10243751" y="1722095"/>
            <a:ext cx="1791730" cy="3220608"/>
          </a:xfrm>
          <a:prstGeom prst="rect">
            <a:avLst/>
          </a:prstGeom>
        </p:spPr>
        <p:txBody>
          <a:bodyPr vert="horz" wrap="square" lIns="91440" tIns="45720" rIns="91440" bIns="45720" rtlCol="0" anchor="t">
            <a:noAutofit/>
          </a:bodyPr>
          <a:lstStyle/>
          <a:p>
            <a:r>
              <a:rPr lang="en-US" sz="2000" dirty="0">
                <a:solidFill>
                  <a:schemeClr val="accent5"/>
                </a:solidFill>
                <a:latin typeface="+mn-lt"/>
              </a:rPr>
              <a:t>Length based and sex disaggregated stock synthesis</a:t>
            </a:r>
          </a:p>
        </p:txBody>
      </p:sp>
      <p:pic>
        <p:nvPicPr>
          <p:cNvPr id="2" name="Picture 1">
            <a:extLst>
              <a:ext uri="{FF2B5EF4-FFF2-40B4-BE49-F238E27FC236}">
                <a16:creationId xmlns:a16="http://schemas.microsoft.com/office/drawing/2014/main" id="{C6A7D5A1-89B3-4F3C-96FA-771A4F5583F0}"/>
              </a:ext>
            </a:extLst>
          </p:cNvPr>
          <p:cNvPicPr>
            <a:picLocks noChangeAspect="1"/>
          </p:cNvPicPr>
          <p:nvPr/>
        </p:nvPicPr>
        <p:blipFill>
          <a:blip r:embed="rId3"/>
          <a:stretch>
            <a:fillRect/>
          </a:stretch>
        </p:blipFill>
        <p:spPr>
          <a:xfrm>
            <a:off x="117257" y="1722095"/>
            <a:ext cx="10126494" cy="4556273"/>
          </a:xfrm>
          <a:prstGeom prst="rect">
            <a:avLst/>
          </a:prstGeom>
        </p:spPr>
      </p:pic>
    </p:spTree>
    <p:extLst>
      <p:ext uri="{BB962C8B-B14F-4D97-AF65-F5344CB8AC3E}">
        <p14:creationId xmlns:p14="http://schemas.microsoft.com/office/powerpoint/2010/main" val="2562347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6872BD-0DBA-42A8-84A2-59718AB5DD97}"/>
              </a:ext>
            </a:extLst>
          </p:cNvPr>
          <p:cNvPicPr>
            <a:picLocks noChangeAspect="1"/>
          </p:cNvPicPr>
          <p:nvPr/>
        </p:nvPicPr>
        <p:blipFill>
          <a:blip r:embed="rId3"/>
          <a:stretch>
            <a:fillRect/>
          </a:stretch>
        </p:blipFill>
        <p:spPr>
          <a:xfrm>
            <a:off x="184731" y="1289261"/>
            <a:ext cx="9132540" cy="5219483"/>
          </a:xfrm>
          <a:prstGeom prst="rect">
            <a:avLst/>
          </a:prstGeom>
        </p:spPr>
      </p:pic>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5598827" y="1141090"/>
            <a:ext cx="6303364" cy="2893100"/>
          </a:xfrm>
          <a:prstGeom prst="rect">
            <a:avLst/>
          </a:prstGeom>
        </p:spPr>
        <p:txBody>
          <a:bodyPr wrap="square">
            <a:spAutoFit/>
          </a:bodyPr>
          <a:lstStyle/>
          <a:p>
            <a:pPr marL="457200" lvl="0" indent="-457200">
              <a:buFont typeface="Arial" panose="020B0604020202020204" pitchFamily="34" charset="0"/>
              <a:buChar char="•"/>
              <a:defRPr/>
            </a:pPr>
            <a:r>
              <a:rPr lang="en-CA" sz="2600" kern="0" dirty="0">
                <a:solidFill>
                  <a:srgbClr val="003366"/>
                </a:solidFill>
                <a:highlight>
                  <a:srgbClr val="FFFF00"/>
                </a:highlight>
              </a:rPr>
              <a:t>Advice for 2026 </a:t>
            </a:r>
            <a:r>
              <a:rPr lang="en-CA" sz="2600" b="1" kern="0" dirty="0">
                <a:solidFill>
                  <a:srgbClr val="003366"/>
                </a:solidFill>
                <a:highlight>
                  <a:srgbClr val="FFFF00"/>
                </a:highlight>
              </a:rPr>
              <a:t>will be released October</a:t>
            </a:r>
          </a:p>
          <a:p>
            <a:pPr marL="457200" indent="-457200">
              <a:buFont typeface="Arial" panose="020B0604020202020204" pitchFamily="34" charset="0"/>
              <a:buChar char="•"/>
              <a:defRPr/>
            </a:pPr>
            <a:r>
              <a:rPr lang="en-CA" sz="2600" kern="0" dirty="0">
                <a:solidFill>
                  <a:srgbClr val="003366"/>
                </a:solidFill>
              </a:rPr>
              <a:t>F below FMSY proxy</a:t>
            </a:r>
          </a:p>
          <a:p>
            <a:pPr marL="457200" indent="-457200">
              <a:buFont typeface="Arial" panose="020B0604020202020204" pitchFamily="34" charset="0"/>
              <a:buChar char="•"/>
              <a:defRPr/>
            </a:pPr>
            <a:r>
              <a:rPr lang="en-CA" sz="2600" kern="0" dirty="0">
                <a:solidFill>
                  <a:srgbClr val="003366"/>
                </a:solidFill>
              </a:rPr>
              <a:t>No biomass reference point</a:t>
            </a:r>
          </a:p>
          <a:p>
            <a:pPr marL="457200" indent="-457200">
              <a:buFont typeface="Arial" panose="020B0604020202020204" pitchFamily="34" charset="0"/>
              <a:buChar char="•"/>
              <a:defRPr/>
            </a:pPr>
            <a:r>
              <a:rPr lang="en-CA" sz="2600" kern="0" dirty="0">
                <a:solidFill>
                  <a:srgbClr val="003366"/>
                </a:solidFill>
              </a:rPr>
              <a:t>Decrease in stock size</a:t>
            </a:r>
          </a:p>
          <a:p>
            <a:pPr marL="457200" indent="-457200">
              <a:buFont typeface="Arial" panose="020B0604020202020204" pitchFamily="34" charset="0"/>
              <a:buChar char="•"/>
              <a:defRPr/>
            </a:pPr>
            <a:r>
              <a:rPr lang="en-CA" sz="2600" kern="0" dirty="0">
                <a:solidFill>
                  <a:srgbClr val="003366"/>
                </a:solidFill>
              </a:rPr>
              <a:t>UWTV survey</a:t>
            </a:r>
          </a:p>
          <a:p>
            <a:pPr marL="457200" indent="-457200">
              <a:buFont typeface="Arial" panose="020B0604020202020204" pitchFamily="34" charset="0"/>
              <a:buChar char="•"/>
              <a:defRPr/>
            </a:pPr>
            <a:r>
              <a:rPr lang="en-CA" sz="2600" kern="0" dirty="0">
                <a:solidFill>
                  <a:srgbClr val="003366"/>
                </a:solidFill>
              </a:rPr>
              <a:t>Advice revised in May 2025 – error in survey index</a:t>
            </a:r>
          </a:p>
        </p:txBody>
      </p:sp>
      <p:sp>
        <p:nvSpPr>
          <p:cNvPr id="9" name="CaixaDeTexto 7">
            <a:extLst>
              <a:ext uri="{FF2B5EF4-FFF2-40B4-BE49-F238E27FC236}">
                <a16:creationId xmlns:a16="http://schemas.microsoft.com/office/drawing/2014/main" id="{07EF9DA2-49A9-4D9D-A9AB-E75906C7A5D5}"/>
              </a:ext>
            </a:extLst>
          </p:cNvPr>
          <p:cNvSpPr txBox="1"/>
          <p:nvPr/>
        </p:nvSpPr>
        <p:spPr>
          <a:xfrm>
            <a:off x="-2" y="591815"/>
            <a:ext cx="9132540" cy="523220"/>
          </a:xfrm>
          <a:prstGeom prst="rect">
            <a:avLst/>
          </a:prstGeom>
          <a:solidFill>
            <a:srgbClr val="FFFFD9"/>
          </a:solidFill>
        </p:spPr>
        <p:txBody>
          <a:bodyPr wrap="square" rtlCol="0">
            <a:spAutoFit/>
          </a:bodyPr>
          <a:lstStyle/>
          <a:p>
            <a:pPr lvl="0">
              <a:defRPr/>
            </a:pPr>
            <a:r>
              <a:rPr kumimoji="0" lang="en-CA" sz="2800" b="1" i="0" u="none" strike="noStrike" kern="0" cap="none" spc="0" normalizeH="0" baseline="0" noProof="0" dirty="0">
                <a:ln>
                  <a:noFill/>
                </a:ln>
                <a:solidFill>
                  <a:srgbClr val="FF0000"/>
                </a:solidFill>
                <a:effectLst/>
                <a:uLnTx/>
                <a:uFillTx/>
              </a:rPr>
              <a:t> Advice 2025: MAP </a:t>
            </a:r>
            <a:r>
              <a:rPr kumimoji="0" lang="en-CA" sz="2800" b="1" i="0" u="sng" strike="noStrike" kern="0" cap="none" spc="0" normalizeH="0" baseline="0" noProof="0" dirty="0">
                <a:ln>
                  <a:noFill/>
                </a:ln>
                <a:solidFill>
                  <a:srgbClr val="FF0000"/>
                </a:solidFill>
                <a:effectLst/>
                <a:uLnTx/>
                <a:uFillTx/>
              </a:rPr>
              <a:t>&lt; </a:t>
            </a:r>
            <a:r>
              <a:rPr lang="en-CA" sz="2800" b="1" kern="0" dirty="0">
                <a:solidFill>
                  <a:srgbClr val="FF0000"/>
                </a:solidFill>
              </a:rPr>
              <a:t>2601 t </a:t>
            </a:r>
            <a:r>
              <a:rPr kumimoji="0" lang="en-CA" sz="2800" b="1" i="0" strike="noStrike" kern="0" cap="none" spc="0" normalizeH="0" baseline="0" noProof="0" dirty="0">
                <a:ln>
                  <a:noFill/>
                </a:ln>
                <a:solidFill>
                  <a:srgbClr val="FF0000"/>
                </a:solidFill>
                <a:effectLst/>
                <a:uLnTx/>
                <a:uFillTx/>
              </a:rPr>
              <a:t> </a:t>
            </a:r>
            <a:r>
              <a:rPr lang="en-CA" sz="2800" b="1" kern="0" dirty="0">
                <a:solidFill>
                  <a:srgbClr val="FF0000"/>
                </a:solidFill>
              </a:rPr>
              <a:t>-</a:t>
            </a:r>
            <a:r>
              <a:rPr kumimoji="0" lang="en-CA" sz="2800" b="1" i="0" strike="noStrike" kern="0" cap="none" spc="0" normalizeH="0" baseline="0" noProof="0" dirty="0">
                <a:ln>
                  <a:noFill/>
                </a:ln>
                <a:solidFill>
                  <a:srgbClr val="FF0000"/>
                </a:solidFill>
                <a:effectLst/>
                <a:uLnTx/>
                <a:uFillTx/>
              </a:rPr>
              <a:t>55%</a:t>
            </a:r>
            <a:endParaRPr kumimoji="0" lang="en-CA" sz="2800" b="0" i="0" strike="noStrike" kern="0" cap="none" spc="0" normalizeH="0" baseline="0" noProof="0" dirty="0">
              <a:ln>
                <a:noFill/>
              </a:ln>
              <a:solidFill>
                <a:srgbClr val="003366">
                  <a:lumMod val="50000"/>
                </a:srgbClr>
              </a:solidFill>
              <a:effectLst/>
              <a:uLnTx/>
              <a:uFillTx/>
            </a:endParaRP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1" y="42540"/>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err="1">
                <a:solidFill>
                  <a:srgbClr val="FFFFFF"/>
                </a:solidFill>
                <a:latin typeface="Calibri"/>
              </a:rPr>
              <a:t>Nephrops</a:t>
            </a:r>
            <a:r>
              <a:rPr lang="en-CA" sz="2800" b="1" dirty="0">
                <a:solidFill>
                  <a:srgbClr val="FFFFFF"/>
                </a:solidFill>
                <a:latin typeface="Calibri"/>
              </a:rPr>
              <a:t> FU 23-24 (divisions 8a and 8b)</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spTree>
    <p:extLst>
      <p:ext uri="{BB962C8B-B14F-4D97-AF65-F5344CB8AC3E}">
        <p14:creationId xmlns:p14="http://schemas.microsoft.com/office/powerpoint/2010/main" val="1582467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72414" y="142092"/>
            <a:ext cx="9343323" cy="610553"/>
          </a:xfrm>
        </p:spPr>
        <p:txBody>
          <a:bodyPr>
            <a:normAutofit/>
          </a:bodyPr>
          <a:lstStyle/>
          <a:p>
            <a:r>
              <a:rPr lang="da-DK" sz="3600" dirty="0">
                <a:latin typeface="+mn-lt"/>
              </a:rPr>
              <a:t>Basis of advice</a:t>
            </a:r>
          </a:p>
        </p:txBody>
      </p:sp>
      <p:sp>
        <p:nvSpPr>
          <p:cNvPr id="5" name="TextBox 4">
            <a:extLst>
              <a:ext uri="{FF2B5EF4-FFF2-40B4-BE49-F238E27FC236}">
                <a16:creationId xmlns:a16="http://schemas.microsoft.com/office/drawing/2014/main" id="{6718DCA7-73F1-4B26-8404-8D1F1F3601BE}"/>
              </a:ext>
            </a:extLst>
          </p:cNvPr>
          <p:cNvSpPr txBox="1"/>
          <p:nvPr/>
        </p:nvSpPr>
        <p:spPr>
          <a:xfrm>
            <a:off x="7457110" y="1123562"/>
            <a:ext cx="4347967" cy="3765667"/>
          </a:xfrm>
          <a:prstGeom prst="rect">
            <a:avLst/>
          </a:prstGeom>
        </p:spPr>
        <p:txBody>
          <a:bodyPr vert="horz" wrap="none" lIns="91440" tIns="45720" rIns="91440" bIns="45720" rtlCol="0" anchor="t">
            <a:noAutofit/>
          </a:bodyPr>
          <a:lstStyle/>
          <a:p>
            <a:pPr marL="457200" indent="-457200">
              <a:buFont typeface="Arial" panose="020B0604020202020204" pitchFamily="34" charset="0"/>
              <a:buChar char="•"/>
            </a:pPr>
            <a:r>
              <a:rPr lang="en-IE" sz="3200" dirty="0">
                <a:solidFill>
                  <a:srgbClr val="002060"/>
                </a:solidFill>
              </a:rPr>
              <a:t>Advice is based on </a:t>
            </a:r>
            <a:br>
              <a:rPr lang="en-IE" sz="3200" dirty="0">
                <a:solidFill>
                  <a:srgbClr val="002060"/>
                </a:solidFill>
              </a:rPr>
            </a:br>
            <a:r>
              <a:rPr lang="en-IE" sz="3200" dirty="0">
                <a:solidFill>
                  <a:srgbClr val="002060"/>
                </a:solidFill>
              </a:rPr>
              <a:t>clients requests and is </a:t>
            </a:r>
            <a:br>
              <a:rPr lang="en-IE" sz="3200" dirty="0">
                <a:solidFill>
                  <a:srgbClr val="002060"/>
                </a:solidFill>
              </a:rPr>
            </a:br>
            <a:r>
              <a:rPr lang="en-IE" sz="3200" dirty="0">
                <a:solidFill>
                  <a:srgbClr val="002060"/>
                </a:solidFill>
              </a:rPr>
              <a:t>consistent with their </a:t>
            </a:r>
            <a:br>
              <a:rPr lang="en-IE" sz="3200" dirty="0">
                <a:solidFill>
                  <a:srgbClr val="002060"/>
                </a:solidFill>
              </a:rPr>
            </a:br>
            <a:r>
              <a:rPr lang="en-IE" sz="3200" dirty="0">
                <a:solidFill>
                  <a:srgbClr val="002060"/>
                </a:solidFill>
              </a:rPr>
              <a:t>policy objectives</a:t>
            </a:r>
            <a:br>
              <a:rPr lang="en-IE" sz="3200" dirty="0">
                <a:solidFill>
                  <a:srgbClr val="002060"/>
                </a:solidFill>
              </a:rPr>
            </a:br>
            <a:r>
              <a:rPr lang="en-IE" sz="3200" dirty="0">
                <a:solidFill>
                  <a:srgbClr val="002060"/>
                </a:solidFill>
              </a:rPr>
              <a:t>and frameworks.</a:t>
            </a:r>
            <a:br>
              <a:rPr lang="en-IE" sz="3200" dirty="0">
                <a:solidFill>
                  <a:srgbClr val="002060"/>
                </a:solidFill>
              </a:rPr>
            </a:br>
            <a:r>
              <a:rPr lang="en-IE" sz="3200" dirty="0">
                <a:solidFill>
                  <a:srgbClr val="002060"/>
                </a:solidFill>
              </a:rPr>
              <a:t>e.g. EU MAP</a:t>
            </a:r>
          </a:p>
          <a:p>
            <a:pPr marL="457200" indent="-457200">
              <a:buFont typeface="Arial" panose="020B0604020202020204" pitchFamily="34" charset="0"/>
              <a:buChar char="•"/>
            </a:pPr>
            <a:r>
              <a:rPr lang="en-IE" sz="3200" dirty="0">
                <a:solidFill>
                  <a:srgbClr val="002060"/>
                </a:solidFill>
              </a:rPr>
              <a:t>Must be evaluated to be</a:t>
            </a:r>
            <a:br>
              <a:rPr lang="en-IE" sz="3200" dirty="0">
                <a:solidFill>
                  <a:srgbClr val="002060"/>
                </a:solidFill>
              </a:rPr>
            </a:br>
            <a:r>
              <a:rPr lang="en-IE" sz="3200" dirty="0">
                <a:solidFill>
                  <a:srgbClr val="002060"/>
                </a:solidFill>
              </a:rPr>
              <a:t>precautionary</a:t>
            </a:r>
          </a:p>
          <a:p>
            <a:pPr marL="457200" indent="-457200">
              <a:buFont typeface="Arial" panose="020B0604020202020204" pitchFamily="34" charset="0"/>
              <a:buChar char="•"/>
            </a:pPr>
            <a:r>
              <a:rPr lang="en-IE" sz="3200" dirty="0">
                <a:solidFill>
                  <a:srgbClr val="002060"/>
                </a:solidFill>
              </a:rPr>
              <a:t>Type of assessment </a:t>
            </a:r>
          </a:p>
          <a:p>
            <a:r>
              <a:rPr lang="en-IE" sz="3200" dirty="0">
                <a:solidFill>
                  <a:srgbClr val="002060"/>
                </a:solidFill>
              </a:rPr>
              <a:t>     based on data available</a:t>
            </a:r>
          </a:p>
          <a:p>
            <a:endParaRPr lang="en-IE" sz="2400" dirty="0"/>
          </a:p>
          <a:p>
            <a:endParaRPr lang="en-IE" sz="1050" dirty="0"/>
          </a:p>
          <a:p>
            <a:r>
              <a:rPr lang="en-IE" sz="2400" dirty="0"/>
              <a:t> </a:t>
            </a:r>
          </a:p>
        </p:txBody>
      </p:sp>
      <p:pic>
        <p:nvPicPr>
          <p:cNvPr id="2" name="Picture 1">
            <a:extLst>
              <a:ext uri="{FF2B5EF4-FFF2-40B4-BE49-F238E27FC236}">
                <a16:creationId xmlns:a16="http://schemas.microsoft.com/office/drawing/2014/main" id="{28522DE4-B8B4-7544-A634-43F9DF8D29DE}"/>
              </a:ext>
            </a:extLst>
          </p:cNvPr>
          <p:cNvPicPr>
            <a:picLocks noChangeAspect="1"/>
          </p:cNvPicPr>
          <p:nvPr/>
        </p:nvPicPr>
        <p:blipFill>
          <a:blip r:embed="rId3"/>
          <a:stretch>
            <a:fillRect/>
          </a:stretch>
        </p:blipFill>
        <p:spPr>
          <a:xfrm>
            <a:off x="459740" y="637540"/>
            <a:ext cx="6388100" cy="5674346"/>
          </a:xfrm>
          <a:prstGeom prst="rect">
            <a:avLst/>
          </a:prstGeom>
        </p:spPr>
      </p:pic>
    </p:spTree>
    <p:extLst>
      <p:ext uri="{BB962C8B-B14F-4D97-AF65-F5344CB8AC3E}">
        <p14:creationId xmlns:p14="http://schemas.microsoft.com/office/powerpoint/2010/main" val="2659764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9182742" y="1607816"/>
            <a:ext cx="3009258" cy="1692771"/>
          </a:xfrm>
          <a:prstGeom prst="rect">
            <a:avLst/>
          </a:prstGeom>
        </p:spPr>
        <p:txBody>
          <a:bodyPr wrap="square">
            <a:spAutoFit/>
          </a:bodyPr>
          <a:lstStyle/>
          <a:p>
            <a:pPr marL="457200" lvl="0" indent="-457200">
              <a:buFont typeface="Arial" panose="020B0604020202020204" pitchFamily="34" charset="0"/>
              <a:buChar char="•"/>
              <a:defRPr/>
            </a:pPr>
            <a:r>
              <a:rPr lang="en-CA" sz="2600" kern="0" dirty="0">
                <a:solidFill>
                  <a:srgbClr val="003366"/>
                </a:solidFill>
              </a:rPr>
              <a:t>F below F</a:t>
            </a:r>
            <a:r>
              <a:rPr lang="en-CA" sz="2600" kern="0" baseline="-25000" dirty="0">
                <a:solidFill>
                  <a:srgbClr val="003366"/>
                </a:solidFill>
              </a:rPr>
              <a:t>MSY</a:t>
            </a:r>
          </a:p>
          <a:p>
            <a:pPr marL="457200" lvl="0" indent="-457200">
              <a:buFont typeface="Arial" panose="020B0604020202020204" pitchFamily="34" charset="0"/>
              <a:buChar char="•"/>
              <a:defRPr/>
            </a:pPr>
            <a:r>
              <a:rPr lang="en-CA" sz="2600" kern="0" dirty="0">
                <a:solidFill>
                  <a:srgbClr val="003366"/>
                </a:solidFill>
              </a:rPr>
              <a:t>SSB below MSY </a:t>
            </a:r>
            <a:r>
              <a:rPr lang="en-CA" sz="2600" kern="0" dirty="0" err="1">
                <a:solidFill>
                  <a:srgbClr val="003366"/>
                </a:solidFill>
              </a:rPr>
              <a:t>Btrigger</a:t>
            </a:r>
            <a:endParaRPr lang="en-CA" sz="2600" kern="0" baseline="-25000" dirty="0">
              <a:solidFill>
                <a:srgbClr val="003366"/>
              </a:solidFill>
            </a:endParaRPr>
          </a:p>
          <a:p>
            <a:pPr marL="457200" indent="-457200">
              <a:buFont typeface="Arial" panose="020B0604020202020204" pitchFamily="34" charset="0"/>
              <a:buChar char="•"/>
              <a:defRPr/>
            </a:pPr>
            <a:endParaRPr lang="en-CA" sz="2600" kern="0" dirty="0">
              <a:solidFill>
                <a:srgbClr val="003366"/>
              </a:solidFill>
            </a:endParaRPr>
          </a:p>
        </p:txBody>
      </p:sp>
      <p:sp>
        <p:nvSpPr>
          <p:cNvPr id="9" name="CaixaDeTexto 7">
            <a:extLst>
              <a:ext uri="{FF2B5EF4-FFF2-40B4-BE49-F238E27FC236}">
                <a16:creationId xmlns:a16="http://schemas.microsoft.com/office/drawing/2014/main" id="{07EF9DA2-49A9-4D9D-A9AB-E75906C7A5D5}"/>
              </a:ext>
            </a:extLst>
          </p:cNvPr>
          <p:cNvSpPr txBox="1"/>
          <p:nvPr/>
        </p:nvSpPr>
        <p:spPr>
          <a:xfrm>
            <a:off x="-1059" y="552147"/>
            <a:ext cx="10229391"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 Advice for 2026: EU MAP: </a:t>
            </a:r>
            <a:r>
              <a:rPr kumimoji="0" lang="pt-PT" sz="2800" b="0" i="0" u="none" strike="noStrike" kern="0" cap="none" spc="0" normalizeH="0" baseline="0" noProof="0" dirty="0">
                <a:ln>
                  <a:noFill/>
                </a:ln>
                <a:solidFill>
                  <a:srgbClr val="003366">
                    <a:lumMod val="50000"/>
                  </a:srgbClr>
                </a:solidFill>
                <a:effectLst/>
                <a:uLnTx/>
                <a:uFillTx/>
              </a:rPr>
              <a:t>Catch </a:t>
            </a:r>
            <a:r>
              <a:rPr kumimoji="0" lang="en-CA" sz="2800" b="0" i="0" u="none" strike="noStrike" kern="0" cap="none" spc="0" normalizeH="0" baseline="0" noProof="0" dirty="0">
                <a:ln>
                  <a:noFill/>
                </a:ln>
                <a:solidFill>
                  <a:srgbClr val="003366">
                    <a:lumMod val="50000"/>
                  </a:srgbClr>
                </a:solidFill>
                <a:effectLst/>
                <a:uLnTx/>
                <a:uFillTx/>
              </a:rPr>
              <a:t>1664-2482 t     -1 to </a:t>
            </a:r>
            <a:r>
              <a:rPr lang="en-CA" sz="2800" kern="0" dirty="0">
                <a:solidFill>
                  <a:srgbClr val="003366">
                    <a:lumMod val="50000"/>
                  </a:srgbClr>
                </a:solidFill>
              </a:rPr>
              <a:t>-3 </a:t>
            </a:r>
            <a:r>
              <a:rPr kumimoji="0" lang="en-CA" sz="2800" b="0" i="0" u="none" strike="noStrike" kern="0" cap="none" spc="0" normalizeH="0" baseline="0" noProof="0" dirty="0">
                <a:ln>
                  <a:noFill/>
                </a:ln>
                <a:solidFill>
                  <a:srgbClr val="003366">
                    <a:lumMod val="50000"/>
                  </a:srgbClr>
                </a:solidFill>
                <a:effectLst/>
                <a:uLnTx/>
                <a:uFillTx/>
              </a:rPr>
              <a:t>% lower</a:t>
            </a: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Sole in divisions 8a-b</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pic>
        <p:nvPicPr>
          <p:cNvPr id="3" name="Picture 2">
            <a:extLst>
              <a:ext uri="{FF2B5EF4-FFF2-40B4-BE49-F238E27FC236}">
                <a16:creationId xmlns:a16="http://schemas.microsoft.com/office/drawing/2014/main" id="{96330B0C-0937-444D-A78F-6FF58BDCFCBA}"/>
              </a:ext>
            </a:extLst>
          </p:cNvPr>
          <p:cNvPicPr>
            <a:picLocks noChangeAspect="1"/>
          </p:cNvPicPr>
          <p:nvPr/>
        </p:nvPicPr>
        <p:blipFill>
          <a:blip r:embed="rId3"/>
          <a:stretch>
            <a:fillRect/>
          </a:stretch>
        </p:blipFill>
        <p:spPr>
          <a:xfrm>
            <a:off x="92365" y="1194232"/>
            <a:ext cx="9044160" cy="5336498"/>
          </a:xfrm>
          <a:prstGeom prst="rect">
            <a:avLst/>
          </a:prstGeom>
        </p:spPr>
      </p:pic>
    </p:spTree>
    <p:extLst>
      <p:ext uri="{BB962C8B-B14F-4D97-AF65-F5344CB8AC3E}">
        <p14:creationId xmlns:p14="http://schemas.microsoft.com/office/powerpoint/2010/main" val="4038030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1" y="0"/>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Sole in divisions 8a-b</a:t>
            </a:r>
            <a:endParaRPr lang="en-GB" sz="2800" b="1" dirty="0">
              <a:solidFill>
                <a:srgbClr val="FFFFFF"/>
              </a:solidFill>
              <a:latin typeface="Calibri"/>
            </a:endParaRP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3" name="Rectangle 2">
            <a:extLst>
              <a:ext uri="{FF2B5EF4-FFF2-40B4-BE49-F238E27FC236}">
                <a16:creationId xmlns:a16="http://schemas.microsoft.com/office/drawing/2014/main" id="{D01279F7-8889-4C91-9FDA-0153D15B72FD}"/>
              </a:ext>
            </a:extLst>
          </p:cNvPr>
          <p:cNvSpPr/>
          <p:nvPr/>
        </p:nvSpPr>
        <p:spPr>
          <a:xfrm>
            <a:off x="3048000" y="3105835"/>
            <a:ext cx="6096000" cy="646331"/>
          </a:xfrm>
          <a:prstGeom prst="rect">
            <a:avLst/>
          </a:prstGeom>
        </p:spPr>
        <p:txBody>
          <a:bodyPr>
            <a:spAutoFit/>
          </a:bodyPr>
          <a:lstStyle/>
          <a:p>
            <a:endParaRPr lang="fr-CA" dirty="0"/>
          </a:p>
          <a:p>
            <a:r>
              <a:rPr lang="fr-CA" dirty="0"/>
              <a:t> </a:t>
            </a:r>
          </a:p>
        </p:txBody>
      </p:sp>
      <p:sp>
        <p:nvSpPr>
          <p:cNvPr id="4" name="Rectangle 3"/>
          <p:cNvSpPr/>
          <p:nvPr/>
        </p:nvSpPr>
        <p:spPr>
          <a:xfrm>
            <a:off x="347528" y="521766"/>
            <a:ext cx="9420315" cy="1200329"/>
          </a:xfrm>
          <a:prstGeom prst="rect">
            <a:avLst/>
          </a:prstGeom>
        </p:spPr>
        <p:txBody>
          <a:bodyPr wrap="square">
            <a:spAutoFit/>
          </a:bodyPr>
          <a:lstStyle/>
          <a:p>
            <a:pPr lvl="0">
              <a:defRPr/>
            </a:pPr>
            <a:r>
              <a:rPr lang="pt-PT" sz="2400" b="1" kern="0" dirty="0">
                <a:solidFill>
                  <a:srgbClr val="003366"/>
                </a:solidFill>
              </a:rPr>
              <a:t>Catch (2024) : 2 643 (2% discards)</a:t>
            </a:r>
          </a:p>
          <a:p>
            <a:r>
              <a:rPr lang="pt-PT" sz="2400" b="1" kern="0" dirty="0">
                <a:solidFill>
                  <a:srgbClr val="003366"/>
                </a:solidFill>
                <a:sym typeface="Wingdings" pitchFamily="2" charset="2"/>
              </a:rPr>
              <a:t>F(2025) = 0.28  </a:t>
            </a:r>
            <a:r>
              <a:rPr lang="en-GB" sz="2400" b="1" kern="0" dirty="0">
                <a:solidFill>
                  <a:srgbClr val="003366"/>
                </a:solidFill>
              </a:rPr>
              <a:t>(average f 2022-2024)</a:t>
            </a:r>
            <a:r>
              <a:rPr lang="en-GB" dirty="0"/>
              <a:t>	</a:t>
            </a:r>
          </a:p>
          <a:p>
            <a:pPr lvl="0"/>
            <a:r>
              <a:rPr lang="pt-PT" sz="2400" b="1" kern="0" dirty="0">
                <a:solidFill>
                  <a:srgbClr val="003366"/>
                </a:solidFill>
                <a:sym typeface="Wingdings" pitchFamily="2" charset="2"/>
              </a:rPr>
              <a:t>SSB (2026)=  9 485 t &lt; MSY</a:t>
            </a:r>
            <a:r>
              <a:rPr lang="pt-PT" sz="2400" b="1" kern="0" baseline="-25000" dirty="0">
                <a:solidFill>
                  <a:srgbClr val="003366"/>
                </a:solidFill>
                <a:sym typeface="Wingdings" pitchFamily="2" charset="2"/>
              </a:rPr>
              <a:t>Btrigger </a:t>
            </a:r>
            <a:r>
              <a:rPr lang="pt-PT" sz="2400" b="1" kern="0" dirty="0">
                <a:solidFill>
                  <a:srgbClr val="003366"/>
                </a:solidFill>
                <a:sym typeface="Wingdings" pitchFamily="2" charset="2"/>
              </a:rPr>
              <a:t>(10 460) 	</a:t>
            </a:r>
            <a:r>
              <a:rPr lang="pt-PT" sz="2400" b="1" kern="0" dirty="0">
                <a:solidFill>
                  <a:srgbClr val="00265A"/>
                </a:solidFill>
                <a:sym typeface="Wingdings" pitchFamily="2" charset="2"/>
              </a:rPr>
              <a:t>F</a:t>
            </a:r>
            <a:r>
              <a:rPr lang="pt-PT" sz="2400" b="1" kern="0" baseline="-25000" dirty="0">
                <a:solidFill>
                  <a:srgbClr val="00265A"/>
                </a:solidFill>
                <a:sym typeface="Wingdings" pitchFamily="2" charset="2"/>
              </a:rPr>
              <a:t>MSY</a:t>
            </a:r>
            <a:r>
              <a:rPr lang="pt-PT" sz="2400" b="1" kern="0" dirty="0">
                <a:solidFill>
                  <a:srgbClr val="00265A"/>
                </a:solidFill>
                <a:sym typeface="Wingdings" pitchFamily="2" charset="2"/>
              </a:rPr>
              <a:t>= 0.31</a:t>
            </a:r>
          </a:p>
        </p:txBody>
      </p:sp>
      <p:sp>
        <p:nvSpPr>
          <p:cNvPr id="6" name="TextBox 5">
            <a:extLst>
              <a:ext uri="{FF2B5EF4-FFF2-40B4-BE49-F238E27FC236}">
                <a16:creationId xmlns:a16="http://schemas.microsoft.com/office/drawing/2014/main" id="{6706A858-7550-974D-B1A8-406FF64BC822}"/>
              </a:ext>
            </a:extLst>
          </p:cNvPr>
          <p:cNvSpPr txBox="1"/>
          <p:nvPr/>
        </p:nvSpPr>
        <p:spPr>
          <a:xfrm>
            <a:off x="10243751" y="1722095"/>
            <a:ext cx="1791730" cy="3220608"/>
          </a:xfrm>
          <a:prstGeom prst="rect">
            <a:avLst/>
          </a:prstGeom>
        </p:spPr>
        <p:txBody>
          <a:bodyPr vert="horz" wrap="square" lIns="91440" tIns="45720" rIns="91440" bIns="45720" rtlCol="0" anchor="t">
            <a:noAutofit/>
          </a:bodyPr>
          <a:lstStyle/>
          <a:p>
            <a:r>
              <a:rPr lang="en-US" sz="2000" dirty="0">
                <a:solidFill>
                  <a:schemeClr val="accent5"/>
                </a:solidFill>
                <a:latin typeface="+mn-lt"/>
              </a:rPr>
              <a:t>SAM</a:t>
            </a:r>
          </a:p>
          <a:p>
            <a:endParaRPr lang="en-US" sz="2000" dirty="0">
              <a:solidFill>
                <a:schemeClr val="accent5"/>
              </a:solidFill>
            </a:endParaRPr>
          </a:p>
          <a:p>
            <a:endParaRPr lang="en-US" sz="2000" dirty="0">
              <a:solidFill>
                <a:schemeClr val="accent5"/>
              </a:solidFill>
              <a:latin typeface="+mn-lt"/>
            </a:endParaRPr>
          </a:p>
        </p:txBody>
      </p:sp>
      <p:pic>
        <p:nvPicPr>
          <p:cNvPr id="2" name="Picture 1">
            <a:extLst>
              <a:ext uri="{FF2B5EF4-FFF2-40B4-BE49-F238E27FC236}">
                <a16:creationId xmlns:a16="http://schemas.microsoft.com/office/drawing/2014/main" id="{05EE4494-2C8A-4CF8-93AA-2A535FE188C3}"/>
              </a:ext>
            </a:extLst>
          </p:cNvPr>
          <p:cNvPicPr>
            <a:picLocks noChangeAspect="1"/>
          </p:cNvPicPr>
          <p:nvPr/>
        </p:nvPicPr>
        <p:blipFill>
          <a:blip r:embed="rId3"/>
          <a:stretch>
            <a:fillRect/>
          </a:stretch>
        </p:blipFill>
        <p:spPr>
          <a:xfrm>
            <a:off x="347528" y="1722095"/>
            <a:ext cx="9767844" cy="4681195"/>
          </a:xfrm>
          <a:prstGeom prst="rect">
            <a:avLst/>
          </a:prstGeom>
        </p:spPr>
      </p:pic>
    </p:spTree>
    <p:extLst>
      <p:ext uri="{BB962C8B-B14F-4D97-AF65-F5344CB8AC3E}">
        <p14:creationId xmlns:p14="http://schemas.microsoft.com/office/powerpoint/2010/main" val="2598855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9" name="CaixaDeTexto 7">
            <a:extLst>
              <a:ext uri="{FF2B5EF4-FFF2-40B4-BE49-F238E27FC236}">
                <a16:creationId xmlns:a16="http://schemas.microsoft.com/office/drawing/2014/main" id="{07EF9DA2-49A9-4D9D-A9AB-E75906C7A5D5}"/>
              </a:ext>
            </a:extLst>
          </p:cNvPr>
          <p:cNvSpPr txBox="1"/>
          <p:nvPr/>
        </p:nvSpPr>
        <p:spPr>
          <a:xfrm>
            <a:off x="-2" y="592004"/>
            <a:ext cx="10076874"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 Advice for 2026: </a:t>
            </a:r>
            <a:r>
              <a:rPr kumimoji="0" lang="en-CA" sz="2800" b="1" i="0" u="none" strike="noStrike" kern="0" cap="none" spc="0" normalizeH="0" baseline="0" noProof="0" dirty="0">
                <a:ln>
                  <a:noFill/>
                </a:ln>
                <a:solidFill>
                  <a:srgbClr val="FF0000"/>
                </a:solidFill>
                <a:effectLst/>
                <a:uLnTx/>
                <a:uFillTx/>
              </a:rPr>
              <a:t>benchmark</a:t>
            </a:r>
            <a:endParaRPr kumimoji="0" lang="en-CA" sz="2800" b="0" i="0" u="none" strike="noStrike" kern="0" cap="none" spc="0" normalizeH="0" baseline="0" noProof="0" dirty="0">
              <a:ln>
                <a:noFill/>
              </a:ln>
              <a:solidFill>
                <a:srgbClr val="003366">
                  <a:lumMod val="50000"/>
                </a:srgbClr>
              </a:solidFill>
              <a:effectLst/>
              <a:uLnTx/>
              <a:uFillTx/>
            </a:endParaRP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Sea bass in divisions 8a-b</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sp>
        <p:nvSpPr>
          <p:cNvPr id="2" name="Rectangle 1">
            <a:extLst>
              <a:ext uri="{FF2B5EF4-FFF2-40B4-BE49-F238E27FC236}">
                <a16:creationId xmlns:a16="http://schemas.microsoft.com/office/drawing/2014/main" id="{4CA4B4A8-A077-43AB-B185-B561795C9DF5}"/>
              </a:ext>
            </a:extLst>
          </p:cNvPr>
          <p:cNvSpPr/>
          <p:nvPr/>
        </p:nvSpPr>
        <p:spPr>
          <a:xfrm>
            <a:off x="674557" y="1240197"/>
            <a:ext cx="9571220" cy="5693866"/>
          </a:xfrm>
          <a:prstGeom prst="rect">
            <a:avLst/>
          </a:prstGeom>
        </p:spPr>
        <p:txBody>
          <a:bodyPr wrap="square">
            <a:spAutoFit/>
          </a:bodyPr>
          <a:lstStyle/>
          <a:p>
            <a:pPr>
              <a:lnSpc>
                <a:spcPct val="100000"/>
              </a:lnSpc>
            </a:pPr>
            <a:r>
              <a:rPr lang="en-US" sz="2800" dirty="0"/>
              <a:t>WKBSEABASS</a:t>
            </a:r>
          </a:p>
          <a:p>
            <a:pPr>
              <a:lnSpc>
                <a:spcPct val="100000"/>
              </a:lnSpc>
            </a:pPr>
            <a:endParaRPr lang="en-US" sz="2800" dirty="0"/>
          </a:p>
          <a:p>
            <a:pPr>
              <a:lnSpc>
                <a:spcPct val="100000"/>
              </a:lnSpc>
            </a:pPr>
            <a:r>
              <a:rPr lang="en-US" sz="2800" dirty="0"/>
              <a:t>Including Stock ID workshop spanned from 2022 to early 2025</a:t>
            </a:r>
          </a:p>
          <a:p>
            <a:pPr>
              <a:lnSpc>
                <a:spcPct val="100000"/>
              </a:lnSpc>
            </a:pPr>
            <a:endParaRPr lang="en-US" sz="2800" dirty="0"/>
          </a:p>
          <a:p>
            <a:pPr>
              <a:lnSpc>
                <a:spcPct val="100000"/>
              </a:lnSpc>
            </a:pPr>
            <a:r>
              <a:rPr lang="en-US" sz="2800" dirty="0"/>
              <a:t>Two stocks</a:t>
            </a:r>
          </a:p>
          <a:p>
            <a:pPr lvl="1">
              <a:lnSpc>
                <a:spcPct val="100000"/>
              </a:lnSpc>
            </a:pPr>
            <a:r>
              <a:rPr lang="en-US" sz="2800" dirty="0"/>
              <a:t>Northern bss.27.4bc7d-h – central and southern North Sea, Irish Sea, English Channel, Bristol Channel and Celtic Sea</a:t>
            </a:r>
          </a:p>
          <a:p>
            <a:pPr lvl="1">
              <a:lnSpc>
                <a:spcPct val="100000"/>
              </a:lnSpc>
            </a:pPr>
            <a:r>
              <a:rPr lang="en-US" sz="2800" dirty="0"/>
              <a:t>Southern bss.27.8ab – northern and central Bay of Biscay</a:t>
            </a:r>
          </a:p>
          <a:p>
            <a:pPr lvl="1">
              <a:lnSpc>
                <a:spcPct val="100000"/>
              </a:lnSpc>
            </a:pPr>
            <a:endParaRPr lang="en-US" sz="2800" dirty="0"/>
          </a:p>
          <a:p>
            <a:pPr>
              <a:lnSpc>
                <a:spcPct val="100000"/>
              </a:lnSpc>
            </a:pPr>
            <a:r>
              <a:rPr lang="en-US" sz="2800" dirty="0"/>
              <a:t>Stock ID</a:t>
            </a:r>
          </a:p>
          <a:p>
            <a:pPr>
              <a:lnSpc>
                <a:spcPct val="100000"/>
              </a:lnSpc>
            </a:pPr>
            <a:r>
              <a:rPr lang="en-US" sz="2800" dirty="0"/>
              <a:t>Recreational catch</a:t>
            </a:r>
          </a:p>
          <a:p>
            <a:pPr>
              <a:lnSpc>
                <a:spcPct val="100000"/>
              </a:lnSpc>
            </a:pPr>
            <a:r>
              <a:rPr lang="en-US" sz="2800" dirty="0"/>
              <a:t>Assessment models</a:t>
            </a:r>
          </a:p>
          <a:p>
            <a:pPr lvl="1">
              <a:lnSpc>
                <a:spcPct val="100000"/>
              </a:lnSpc>
            </a:pPr>
            <a:endParaRPr lang="en-US" sz="2800" dirty="0"/>
          </a:p>
        </p:txBody>
      </p:sp>
    </p:spTree>
    <p:extLst>
      <p:ext uri="{BB962C8B-B14F-4D97-AF65-F5344CB8AC3E}">
        <p14:creationId xmlns:p14="http://schemas.microsoft.com/office/powerpoint/2010/main" val="681319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CB7F8-0E4E-C84A-96CC-916D784ABAC0}"/>
              </a:ext>
            </a:extLst>
          </p:cNvPr>
          <p:cNvSpPr>
            <a:spLocks noGrp="1"/>
          </p:cNvSpPr>
          <p:nvPr>
            <p:ph type="title"/>
          </p:nvPr>
        </p:nvSpPr>
        <p:spPr>
          <a:xfrm>
            <a:off x="546100" y="160638"/>
            <a:ext cx="9343323" cy="1063625"/>
          </a:xfrm>
        </p:spPr>
        <p:txBody>
          <a:bodyPr/>
          <a:lstStyle/>
          <a:p>
            <a:r>
              <a:rPr lang="en-US" dirty="0"/>
              <a:t>Stock ID</a:t>
            </a:r>
          </a:p>
        </p:txBody>
      </p:sp>
      <p:sp>
        <p:nvSpPr>
          <p:cNvPr id="4" name="Text Placeholder 3">
            <a:extLst>
              <a:ext uri="{FF2B5EF4-FFF2-40B4-BE49-F238E27FC236}">
                <a16:creationId xmlns:a16="http://schemas.microsoft.com/office/drawing/2014/main" id="{FE03A1F0-785E-BB47-AA3A-AB355FD86112}"/>
              </a:ext>
            </a:extLst>
          </p:cNvPr>
          <p:cNvSpPr>
            <a:spLocks noGrp="1"/>
          </p:cNvSpPr>
          <p:nvPr>
            <p:ph type="body" sz="quarter" idx="10"/>
          </p:nvPr>
        </p:nvSpPr>
        <p:spPr>
          <a:xfrm>
            <a:off x="546100" y="1063626"/>
            <a:ext cx="10380979" cy="5249866"/>
          </a:xfrm>
        </p:spPr>
        <p:txBody>
          <a:bodyPr>
            <a:normAutofit/>
          </a:bodyPr>
          <a:lstStyle/>
          <a:p>
            <a:pPr marL="457200" lvl="1" indent="0">
              <a:lnSpc>
                <a:spcPct val="100000"/>
              </a:lnSpc>
              <a:buNone/>
            </a:pPr>
            <a:endParaRPr lang="en-CA" dirty="0"/>
          </a:p>
          <a:p>
            <a:pPr>
              <a:lnSpc>
                <a:spcPct val="100000"/>
              </a:lnSpc>
            </a:pPr>
            <a:r>
              <a:rPr lang="en-US" dirty="0"/>
              <a:t>Tagging, genetic, particle tracking, and isotope data highlighted substantial biological exchange between current ICES stock units. </a:t>
            </a:r>
          </a:p>
          <a:p>
            <a:pPr>
              <a:lnSpc>
                <a:spcPct val="100000"/>
              </a:lnSpc>
            </a:pPr>
            <a:r>
              <a:rPr lang="en-US" dirty="0"/>
              <a:t>Tagging data revealed mixing among Celtic Sea (divisions 7.f-h), English Channel (7.d-e) and Bay of Biscay (8a) sea bass, with a seasonal component – more during summer feeding</a:t>
            </a:r>
          </a:p>
          <a:p>
            <a:pPr>
              <a:lnSpc>
                <a:spcPct val="100000"/>
              </a:lnSpc>
            </a:pPr>
            <a:r>
              <a:rPr lang="en-US" dirty="0"/>
              <a:t>Less evidence of connectivity among Irish Sea (7.a) North Sea (4.b-c) and southern Bay of Biscay (8.b) sea bass.</a:t>
            </a:r>
          </a:p>
        </p:txBody>
      </p:sp>
    </p:spTree>
    <p:extLst>
      <p:ext uri="{BB962C8B-B14F-4D97-AF65-F5344CB8AC3E}">
        <p14:creationId xmlns:p14="http://schemas.microsoft.com/office/powerpoint/2010/main" val="4087075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CB7F8-0E4E-C84A-96CC-916D784ABAC0}"/>
              </a:ext>
            </a:extLst>
          </p:cNvPr>
          <p:cNvSpPr>
            <a:spLocks noGrp="1"/>
          </p:cNvSpPr>
          <p:nvPr>
            <p:ph type="title"/>
          </p:nvPr>
        </p:nvSpPr>
        <p:spPr>
          <a:xfrm>
            <a:off x="546100" y="160638"/>
            <a:ext cx="9343323" cy="1063625"/>
          </a:xfrm>
        </p:spPr>
        <p:txBody>
          <a:bodyPr/>
          <a:lstStyle/>
          <a:p>
            <a:r>
              <a:rPr lang="en-US" dirty="0"/>
              <a:t>Stock ID</a:t>
            </a:r>
          </a:p>
        </p:txBody>
      </p:sp>
      <p:sp>
        <p:nvSpPr>
          <p:cNvPr id="4" name="Text Placeholder 3">
            <a:extLst>
              <a:ext uri="{FF2B5EF4-FFF2-40B4-BE49-F238E27FC236}">
                <a16:creationId xmlns:a16="http://schemas.microsoft.com/office/drawing/2014/main" id="{FE03A1F0-785E-BB47-AA3A-AB355FD86112}"/>
              </a:ext>
            </a:extLst>
          </p:cNvPr>
          <p:cNvSpPr>
            <a:spLocks noGrp="1"/>
          </p:cNvSpPr>
          <p:nvPr>
            <p:ph type="body" sz="quarter" idx="10"/>
          </p:nvPr>
        </p:nvSpPr>
        <p:spPr>
          <a:xfrm>
            <a:off x="546100" y="1063626"/>
            <a:ext cx="10380979" cy="5249866"/>
          </a:xfrm>
        </p:spPr>
        <p:txBody>
          <a:bodyPr>
            <a:normAutofit/>
          </a:bodyPr>
          <a:lstStyle/>
          <a:p>
            <a:pPr marL="457200" lvl="1" indent="0">
              <a:lnSpc>
                <a:spcPct val="100000"/>
              </a:lnSpc>
              <a:buNone/>
            </a:pPr>
            <a:endParaRPr lang="en-CA" dirty="0"/>
          </a:p>
          <a:p>
            <a:pPr>
              <a:lnSpc>
                <a:spcPct val="100000"/>
              </a:lnSpc>
            </a:pPr>
            <a:r>
              <a:rPr lang="en-US" dirty="0"/>
              <a:t>Not enough information to produce full mixing model or to determine exact mixing between all stocks</a:t>
            </a:r>
          </a:p>
          <a:p>
            <a:pPr>
              <a:lnSpc>
                <a:spcPct val="100000"/>
              </a:lnSpc>
            </a:pPr>
            <a:r>
              <a:rPr lang="en-US" dirty="0"/>
              <a:t>But clear mixing between north and south</a:t>
            </a:r>
          </a:p>
          <a:p>
            <a:pPr>
              <a:lnSpc>
                <a:spcPct val="100000"/>
              </a:lnSpc>
            </a:pPr>
            <a:r>
              <a:rPr lang="en-US" dirty="0"/>
              <a:t>Mixing incorporated by moving catch from north to south</a:t>
            </a:r>
          </a:p>
          <a:p>
            <a:pPr marL="0" indent="0">
              <a:lnSpc>
                <a:spcPct val="100000"/>
              </a:lnSpc>
              <a:buNone/>
            </a:pPr>
            <a:r>
              <a:rPr lang="en-US" dirty="0"/>
              <a:t>.</a:t>
            </a:r>
          </a:p>
        </p:txBody>
      </p:sp>
      <p:pic>
        <p:nvPicPr>
          <p:cNvPr id="5" name="Picture 4">
            <a:extLst>
              <a:ext uri="{FF2B5EF4-FFF2-40B4-BE49-F238E27FC236}">
                <a16:creationId xmlns:a16="http://schemas.microsoft.com/office/drawing/2014/main" id="{98F97A7D-AF34-4036-96FF-8EF0235047A8}"/>
              </a:ext>
            </a:extLst>
          </p:cNvPr>
          <p:cNvPicPr>
            <a:picLocks noChangeAspect="1"/>
          </p:cNvPicPr>
          <p:nvPr/>
        </p:nvPicPr>
        <p:blipFill>
          <a:blip r:embed="rId3"/>
          <a:stretch>
            <a:fillRect/>
          </a:stretch>
        </p:blipFill>
        <p:spPr>
          <a:xfrm>
            <a:off x="1054420" y="3688558"/>
            <a:ext cx="5287289" cy="1505533"/>
          </a:xfrm>
          <a:prstGeom prst="rect">
            <a:avLst/>
          </a:prstGeom>
        </p:spPr>
      </p:pic>
      <p:sp>
        <p:nvSpPr>
          <p:cNvPr id="6" name="TextBox 5">
            <a:extLst>
              <a:ext uri="{FF2B5EF4-FFF2-40B4-BE49-F238E27FC236}">
                <a16:creationId xmlns:a16="http://schemas.microsoft.com/office/drawing/2014/main" id="{D315DE07-577F-4E01-97E4-CB036B61F678}"/>
              </a:ext>
            </a:extLst>
          </p:cNvPr>
          <p:cNvSpPr txBox="1"/>
          <p:nvPr/>
        </p:nvSpPr>
        <p:spPr>
          <a:xfrm>
            <a:off x="7260813" y="3763049"/>
            <a:ext cx="3577076" cy="2492990"/>
          </a:xfrm>
          <a:prstGeom prst="rect">
            <a:avLst/>
          </a:prstGeom>
          <a:noFill/>
        </p:spPr>
        <p:txBody>
          <a:bodyPr wrap="square" rtlCol="0">
            <a:spAutoFit/>
          </a:bodyPr>
          <a:lstStyle/>
          <a:p>
            <a:r>
              <a:rPr lang="en-US" sz="2400" dirty="0"/>
              <a:t>Landings  in north from southern stock</a:t>
            </a:r>
          </a:p>
          <a:p>
            <a:r>
              <a:rPr lang="en-US" sz="2400" dirty="0"/>
              <a:t>	</a:t>
            </a:r>
            <a:r>
              <a:rPr lang="en-US" sz="2400" dirty="0" err="1"/>
              <a:t>comm</a:t>
            </a:r>
            <a:r>
              <a:rPr lang="en-US" sz="2400" dirty="0"/>
              <a:t>   rec</a:t>
            </a:r>
          </a:p>
          <a:p>
            <a:r>
              <a:rPr lang="en-US" sz="2400" dirty="0"/>
              <a:t>2023	316       358</a:t>
            </a:r>
          </a:p>
          <a:p>
            <a:r>
              <a:rPr lang="en-US" sz="2400" dirty="0"/>
              <a:t>2024	243       372</a:t>
            </a:r>
          </a:p>
          <a:p>
            <a:endParaRPr lang="en-US" dirty="0"/>
          </a:p>
          <a:p>
            <a:endParaRPr lang="en-US" dirty="0"/>
          </a:p>
        </p:txBody>
      </p:sp>
    </p:spTree>
    <p:extLst>
      <p:ext uri="{BB962C8B-B14F-4D97-AF65-F5344CB8AC3E}">
        <p14:creationId xmlns:p14="http://schemas.microsoft.com/office/powerpoint/2010/main" val="818406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CB7F8-0E4E-C84A-96CC-916D784ABAC0}"/>
              </a:ext>
            </a:extLst>
          </p:cNvPr>
          <p:cNvSpPr>
            <a:spLocks noGrp="1"/>
          </p:cNvSpPr>
          <p:nvPr>
            <p:ph type="title"/>
          </p:nvPr>
        </p:nvSpPr>
        <p:spPr>
          <a:xfrm>
            <a:off x="546100" y="160638"/>
            <a:ext cx="9343323" cy="1063625"/>
          </a:xfrm>
        </p:spPr>
        <p:txBody>
          <a:bodyPr/>
          <a:lstStyle/>
          <a:p>
            <a:r>
              <a:rPr lang="en-US" dirty="0"/>
              <a:t>Recreational catch</a:t>
            </a:r>
          </a:p>
        </p:txBody>
      </p:sp>
      <p:sp>
        <p:nvSpPr>
          <p:cNvPr id="4" name="Text Placeholder 3">
            <a:extLst>
              <a:ext uri="{FF2B5EF4-FFF2-40B4-BE49-F238E27FC236}">
                <a16:creationId xmlns:a16="http://schemas.microsoft.com/office/drawing/2014/main" id="{FE03A1F0-785E-BB47-AA3A-AB355FD86112}"/>
              </a:ext>
            </a:extLst>
          </p:cNvPr>
          <p:cNvSpPr>
            <a:spLocks noGrp="1"/>
          </p:cNvSpPr>
          <p:nvPr>
            <p:ph type="body" sz="quarter" idx="10"/>
          </p:nvPr>
        </p:nvSpPr>
        <p:spPr>
          <a:xfrm>
            <a:off x="546100" y="804067"/>
            <a:ext cx="10380979" cy="5249866"/>
          </a:xfrm>
        </p:spPr>
        <p:txBody>
          <a:bodyPr>
            <a:normAutofit/>
          </a:bodyPr>
          <a:lstStyle/>
          <a:p>
            <a:pPr marL="457200" lvl="1" indent="0">
              <a:lnSpc>
                <a:spcPct val="100000"/>
              </a:lnSpc>
              <a:buNone/>
            </a:pPr>
            <a:endParaRPr lang="en-CA" dirty="0"/>
          </a:p>
          <a:p>
            <a:pPr>
              <a:lnSpc>
                <a:spcPct val="100000"/>
              </a:lnSpc>
            </a:pPr>
            <a:r>
              <a:rPr lang="en-US" dirty="0"/>
              <a:t>Recreational catch a large part of the removals so important to get a good estimate</a:t>
            </a:r>
          </a:p>
          <a:p>
            <a:pPr>
              <a:lnSpc>
                <a:spcPct val="100000"/>
              </a:lnSpc>
            </a:pPr>
            <a:r>
              <a:rPr lang="en-US" dirty="0"/>
              <a:t>Used national surveys of recreational catch</a:t>
            </a:r>
          </a:p>
          <a:p>
            <a:pPr lvl="1">
              <a:lnSpc>
                <a:spcPct val="100000"/>
              </a:lnSpc>
            </a:pPr>
            <a:r>
              <a:rPr lang="en-US" dirty="0"/>
              <a:t>Belgium, Denmark, France (north), France (Biscay), Ireland, Netherlands, UK</a:t>
            </a:r>
          </a:p>
          <a:p>
            <a:pPr lvl="1">
              <a:lnSpc>
                <a:spcPct val="100000"/>
              </a:lnSpc>
            </a:pPr>
            <a:r>
              <a:rPr lang="en-US" dirty="0"/>
              <a:t>Retained and released separately</a:t>
            </a:r>
          </a:p>
          <a:p>
            <a:pPr lvl="2">
              <a:lnSpc>
                <a:spcPct val="100000"/>
              </a:lnSpc>
            </a:pPr>
            <a:r>
              <a:rPr lang="en-US" dirty="0"/>
              <a:t>Tonnage, number, length frequencies</a:t>
            </a:r>
          </a:p>
          <a:p>
            <a:pPr lvl="1">
              <a:lnSpc>
                <a:spcPct val="100000"/>
              </a:lnSpc>
            </a:pPr>
            <a:r>
              <a:rPr lang="en-US" dirty="0"/>
              <a:t>Time series – available years varied by country</a:t>
            </a:r>
          </a:p>
          <a:p>
            <a:pPr>
              <a:lnSpc>
                <a:spcPct val="100000"/>
              </a:lnSpc>
            </a:pPr>
            <a:r>
              <a:rPr lang="en-US" dirty="0"/>
              <a:t>3 workshops, extensive modelling and sensitivity analyses to determine best way to construct time series of recreational catch</a:t>
            </a:r>
          </a:p>
          <a:p>
            <a:pPr>
              <a:lnSpc>
                <a:spcPct val="100000"/>
              </a:lnSpc>
            </a:pPr>
            <a:r>
              <a:rPr lang="en-US" dirty="0"/>
              <a:t>95% post release survival</a:t>
            </a:r>
          </a:p>
        </p:txBody>
      </p:sp>
    </p:spTree>
    <p:extLst>
      <p:ext uri="{BB962C8B-B14F-4D97-AF65-F5344CB8AC3E}">
        <p14:creationId xmlns:p14="http://schemas.microsoft.com/office/powerpoint/2010/main" val="1489326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CB7F8-0E4E-C84A-96CC-916D784ABAC0}"/>
              </a:ext>
            </a:extLst>
          </p:cNvPr>
          <p:cNvSpPr>
            <a:spLocks noGrp="1"/>
          </p:cNvSpPr>
          <p:nvPr>
            <p:ph type="title"/>
          </p:nvPr>
        </p:nvSpPr>
        <p:spPr>
          <a:xfrm>
            <a:off x="546100" y="160638"/>
            <a:ext cx="9343323" cy="1063625"/>
          </a:xfrm>
        </p:spPr>
        <p:txBody>
          <a:bodyPr/>
          <a:lstStyle/>
          <a:p>
            <a:r>
              <a:rPr lang="en-US" dirty="0"/>
              <a:t>Assessment</a:t>
            </a:r>
          </a:p>
        </p:txBody>
      </p:sp>
      <p:sp>
        <p:nvSpPr>
          <p:cNvPr id="4" name="Text Placeholder 3">
            <a:extLst>
              <a:ext uri="{FF2B5EF4-FFF2-40B4-BE49-F238E27FC236}">
                <a16:creationId xmlns:a16="http://schemas.microsoft.com/office/drawing/2014/main" id="{FE03A1F0-785E-BB47-AA3A-AB355FD86112}"/>
              </a:ext>
            </a:extLst>
          </p:cNvPr>
          <p:cNvSpPr>
            <a:spLocks noGrp="1"/>
          </p:cNvSpPr>
          <p:nvPr>
            <p:ph type="body" sz="quarter" idx="10"/>
          </p:nvPr>
        </p:nvSpPr>
        <p:spPr>
          <a:xfrm>
            <a:off x="546100" y="1063626"/>
            <a:ext cx="10380979" cy="5249866"/>
          </a:xfrm>
        </p:spPr>
        <p:txBody>
          <a:bodyPr>
            <a:normAutofit/>
          </a:bodyPr>
          <a:lstStyle/>
          <a:p>
            <a:pPr marL="457200" lvl="1" indent="0">
              <a:lnSpc>
                <a:spcPct val="100000"/>
              </a:lnSpc>
              <a:buNone/>
            </a:pPr>
            <a:endParaRPr lang="en-CA" dirty="0"/>
          </a:p>
          <a:p>
            <a:pPr>
              <a:lnSpc>
                <a:spcPct val="100000"/>
              </a:lnSpc>
            </a:pPr>
            <a:r>
              <a:rPr lang="en-US" dirty="0"/>
              <a:t>Both stocks stock synthesis</a:t>
            </a:r>
          </a:p>
          <a:p>
            <a:pPr>
              <a:lnSpc>
                <a:spcPct val="100000"/>
              </a:lnSpc>
            </a:pPr>
            <a:r>
              <a:rPr lang="en-US" dirty="0"/>
              <a:t>For southern stock 23 different model formulations tested</a:t>
            </a:r>
          </a:p>
          <a:p>
            <a:pPr>
              <a:lnSpc>
                <a:spcPct val="100000"/>
              </a:lnSpc>
            </a:pPr>
            <a:r>
              <a:rPr lang="en-US" dirty="0"/>
              <a:t>Detailed diagnostics conducted on final formulation</a:t>
            </a:r>
          </a:p>
          <a:p>
            <a:pPr>
              <a:lnSpc>
                <a:spcPct val="100000"/>
              </a:lnSpc>
            </a:pPr>
            <a:endParaRPr lang="en-US" dirty="0"/>
          </a:p>
        </p:txBody>
      </p:sp>
    </p:spTree>
    <p:extLst>
      <p:ext uri="{BB962C8B-B14F-4D97-AF65-F5344CB8AC3E}">
        <p14:creationId xmlns:p14="http://schemas.microsoft.com/office/powerpoint/2010/main" val="2453847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CB7F8-0E4E-C84A-96CC-916D784ABAC0}"/>
              </a:ext>
            </a:extLst>
          </p:cNvPr>
          <p:cNvSpPr>
            <a:spLocks noGrp="1"/>
          </p:cNvSpPr>
          <p:nvPr>
            <p:ph type="title"/>
          </p:nvPr>
        </p:nvSpPr>
        <p:spPr>
          <a:xfrm>
            <a:off x="546100" y="160638"/>
            <a:ext cx="9343323" cy="1063625"/>
          </a:xfrm>
        </p:spPr>
        <p:txBody>
          <a:bodyPr/>
          <a:lstStyle/>
          <a:p>
            <a:r>
              <a:rPr lang="en-US" dirty="0"/>
              <a:t>Assessment 8ab</a:t>
            </a:r>
          </a:p>
        </p:txBody>
      </p:sp>
      <p:sp>
        <p:nvSpPr>
          <p:cNvPr id="4" name="Text Placeholder 3">
            <a:extLst>
              <a:ext uri="{FF2B5EF4-FFF2-40B4-BE49-F238E27FC236}">
                <a16:creationId xmlns:a16="http://schemas.microsoft.com/office/drawing/2014/main" id="{FE03A1F0-785E-BB47-AA3A-AB355FD86112}"/>
              </a:ext>
            </a:extLst>
          </p:cNvPr>
          <p:cNvSpPr>
            <a:spLocks noGrp="1"/>
          </p:cNvSpPr>
          <p:nvPr>
            <p:ph type="body" sz="quarter" idx="10"/>
          </p:nvPr>
        </p:nvSpPr>
        <p:spPr>
          <a:xfrm>
            <a:off x="546100" y="748833"/>
            <a:ext cx="10380979" cy="5249866"/>
          </a:xfrm>
        </p:spPr>
        <p:txBody>
          <a:bodyPr>
            <a:normAutofit fontScale="85000" lnSpcReduction="20000"/>
          </a:bodyPr>
          <a:lstStyle/>
          <a:p>
            <a:pPr marL="457200" lvl="1" indent="0">
              <a:lnSpc>
                <a:spcPct val="100000"/>
              </a:lnSpc>
              <a:buNone/>
            </a:pPr>
            <a:endParaRPr lang="en-CA" dirty="0"/>
          </a:p>
          <a:p>
            <a:pPr>
              <a:lnSpc>
                <a:spcPct val="100000"/>
              </a:lnSpc>
            </a:pPr>
            <a:r>
              <a:rPr lang="en-US" sz="3200" dirty="0"/>
              <a:t>SS3</a:t>
            </a:r>
          </a:p>
          <a:p>
            <a:pPr>
              <a:lnSpc>
                <a:spcPct val="100000"/>
              </a:lnSpc>
            </a:pPr>
            <a:r>
              <a:rPr lang="en-US" sz="3200" dirty="0"/>
              <a:t>Catch </a:t>
            </a:r>
          </a:p>
          <a:p>
            <a:pPr lvl="1">
              <a:lnSpc>
                <a:spcPct val="100000"/>
              </a:lnSpc>
            </a:pPr>
            <a:r>
              <a:rPr lang="en-US" sz="3200" dirty="0"/>
              <a:t>Commercial landings and discards</a:t>
            </a:r>
          </a:p>
          <a:p>
            <a:pPr lvl="1">
              <a:lnSpc>
                <a:spcPct val="100000"/>
              </a:lnSpc>
            </a:pPr>
            <a:r>
              <a:rPr lang="en-US" sz="3200" dirty="0"/>
              <a:t>Recreational landings and releases (95% survival)</a:t>
            </a:r>
          </a:p>
          <a:p>
            <a:pPr lvl="1">
              <a:lnSpc>
                <a:spcPct val="100000"/>
              </a:lnSpc>
            </a:pPr>
            <a:r>
              <a:rPr lang="en-US" sz="3200" dirty="0"/>
              <a:t>Reallocation of both commercial and recreational from north to south</a:t>
            </a:r>
          </a:p>
          <a:p>
            <a:pPr>
              <a:lnSpc>
                <a:spcPct val="100000"/>
              </a:lnSpc>
            </a:pPr>
            <a:r>
              <a:rPr lang="en-GB" sz="3200" dirty="0"/>
              <a:t>2 surveys</a:t>
            </a:r>
          </a:p>
          <a:p>
            <a:pPr lvl="1">
              <a:lnSpc>
                <a:spcPct val="100000"/>
              </a:lnSpc>
            </a:pPr>
            <a:r>
              <a:rPr lang="en-CA" sz="3200" dirty="0"/>
              <a:t>French commercial LPUE</a:t>
            </a:r>
            <a:endParaRPr lang="en-GB" sz="3200" dirty="0"/>
          </a:p>
          <a:p>
            <a:pPr lvl="1">
              <a:lnSpc>
                <a:spcPct val="100000"/>
              </a:lnSpc>
            </a:pPr>
            <a:r>
              <a:rPr lang="en-GB" sz="3200" dirty="0"/>
              <a:t> </a:t>
            </a:r>
            <a:r>
              <a:rPr lang="en-GB" sz="3200" dirty="0" err="1"/>
              <a:t>Nourdem</a:t>
            </a:r>
            <a:r>
              <a:rPr lang="en-GB" sz="3200" dirty="0"/>
              <a:t> Loire survey</a:t>
            </a:r>
          </a:p>
          <a:p>
            <a:pPr lvl="1">
              <a:lnSpc>
                <a:spcPct val="100000"/>
              </a:lnSpc>
            </a:pPr>
            <a:r>
              <a:rPr lang="en-GB" sz="3200" dirty="0"/>
              <a:t> </a:t>
            </a:r>
            <a:r>
              <a:rPr lang="en-GB" sz="3200" dirty="0" err="1"/>
              <a:t>Nourdem</a:t>
            </a:r>
            <a:r>
              <a:rPr lang="en-GB" sz="3200" dirty="0"/>
              <a:t> Gironde survey</a:t>
            </a:r>
            <a:endParaRPr lang="en-US" sz="3200" dirty="0"/>
          </a:p>
          <a:p>
            <a:pPr>
              <a:lnSpc>
                <a:spcPct val="100000"/>
              </a:lnSpc>
            </a:pPr>
            <a:r>
              <a:rPr lang="en-US" sz="3200" dirty="0"/>
              <a:t>M varies with age </a:t>
            </a:r>
          </a:p>
          <a:p>
            <a:pPr lvl="1">
              <a:lnSpc>
                <a:spcPct val="100000"/>
              </a:lnSpc>
            </a:pPr>
            <a:endParaRPr lang="en-US" dirty="0"/>
          </a:p>
        </p:txBody>
      </p:sp>
    </p:spTree>
    <p:extLst>
      <p:ext uri="{BB962C8B-B14F-4D97-AF65-F5344CB8AC3E}">
        <p14:creationId xmlns:p14="http://schemas.microsoft.com/office/powerpoint/2010/main" val="15545793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CB7F8-0E4E-C84A-96CC-916D784ABAC0}"/>
              </a:ext>
            </a:extLst>
          </p:cNvPr>
          <p:cNvSpPr>
            <a:spLocks noGrp="1"/>
          </p:cNvSpPr>
          <p:nvPr>
            <p:ph type="title"/>
          </p:nvPr>
        </p:nvSpPr>
        <p:spPr>
          <a:xfrm>
            <a:off x="546100" y="160638"/>
            <a:ext cx="9343323" cy="1063625"/>
          </a:xfrm>
        </p:spPr>
        <p:txBody>
          <a:bodyPr/>
          <a:lstStyle/>
          <a:p>
            <a:r>
              <a:rPr lang="en-US" dirty="0"/>
              <a:t>Assessment 8ab</a:t>
            </a:r>
          </a:p>
        </p:txBody>
      </p:sp>
      <p:sp>
        <p:nvSpPr>
          <p:cNvPr id="4" name="Text Placeholder 3">
            <a:extLst>
              <a:ext uri="{FF2B5EF4-FFF2-40B4-BE49-F238E27FC236}">
                <a16:creationId xmlns:a16="http://schemas.microsoft.com/office/drawing/2014/main" id="{FE03A1F0-785E-BB47-AA3A-AB355FD86112}"/>
              </a:ext>
            </a:extLst>
          </p:cNvPr>
          <p:cNvSpPr>
            <a:spLocks noGrp="1"/>
          </p:cNvSpPr>
          <p:nvPr>
            <p:ph type="body" sz="quarter" idx="10"/>
          </p:nvPr>
        </p:nvSpPr>
        <p:spPr>
          <a:xfrm>
            <a:off x="546100" y="748833"/>
            <a:ext cx="10380979" cy="5249866"/>
          </a:xfrm>
        </p:spPr>
        <p:txBody>
          <a:bodyPr>
            <a:normAutofit/>
          </a:bodyPr>
          <a:lstStyle/>
          <a:p>
            <a:pPr marL="457200" lvl="1" indent="0">
              <a:lnSpc>
                <a:spcPct val="100000"/>
              </a:lnSpc>
              <a:buNone/>
            </a:pPr>
            <a:endParaRPr lang="en-CA" dirty="0"/>
          </a:p>
          <a:p>
            <a:pPr>
              <a:lnSpc>
                <a:spcPct val="100000"/>
              </a:lnSpc>
            </a:pPr>
            <a:r>
              <a:rPr lang="en-CA" sz="3200" dirty="0"/>
              <a:t>Reference points updated</a:t>
            </a:r>
          </a:p>
          <a:p>
            <a:pPr>
              <a:lnSpc>
                <a:spcPct val="100000"/>
              </a:lnSpc>
            </a:pPr>
            <a:endParaRPr lang="en-US" sz="3200" dirty="0"/>
          </a:p>
        </p:txBody>
      </p:sp>
      <p:pic>
        <p:nvPicPr>
          <p:cNvPr id="5" name="Picture 4">
            <a:extLst>
              <a:ext uri="{FF2B5EF4-FFF2-40B4-BE49-F238E27FC236}">
                <a16:creationId xmlns:a16="http://schemas.microsoft.com/office/drawing/2014/main" id="{21E268C4-2596-4FFB-B898-58AAB7608A1A}"/>
              </a:ext>
            </a:extLst>
          </p:cNvPr>
          <p:cNvPicPr>
            <a:picLocks noChangeAspect="1"/>
          </p:cNvPicPr>
          <p:nvPr/>
        </p:nvPicPr>
        <p:blipFill>
          <a:blip r:embed="rId3"/>
          <a:stretch>
            <a:fillRect/>
          </a:stretch>
        </p:blipFill>
        <p:spPr>
          <a:xfrm>
            <a:off x="667999" y="1993693"/>
            <a:ext cx="9102783" cy="4355318"/>
          </a:xfrm>
          <a:prstGeom prst="rect">
            <a:avLst/>
          </a:prstGeom>
        </p:spPr>
      </p:pic>
      <p:pic>
        <p:nvPicPr>
          <p:cNvPr id="6" name="Picture 5">
            <a:extLst>
              <a:ext uri="{FF2B5EF4-FFF2-40B4-BE49-F238E27FC236}">
                <a16:creationId xmlns:a16="http://schemas.microsoft.com/office/drawing/2014/main" id="{B3ED312F-E265-465D-8FB0-571F4BBE7526}"/>
              </a:ext>
            </a:extLst>
          </p:cNvPr>
          <p:cNvPicPr>
            <a:picLocks noChangeAspect="1"/>
          </p:cNvPicPr>
          <p:nvPr/>
        </p:nvPicPr>
        <p:blipFill>
          <a:blip r:embed="rId4"/>
          <a:stretch>
            <a:fillRect/>
          </a:stretch>
        </p:blipFill>
        <p:spPr>
          <a:xfrm>
            <a:off x="5334544" y="1812458"/>
            <a:ext cx="6380636" cy="3573789"/>
          </a:xfrm>
          <a:prstGeom prst="rect">
            <a:avLst/>
          </a:prstGeom>
        </p:spPr>
      </p:pic>
    </p:spTree>
    <p:extLst>
      <p:ext uri="{BB962C8B-B14F-4D97-AF65-F5344CB8AC3E}">
        <p14:creationId xmlns:p14="http://schemas.microsoft.com/office/powerpoint/2010/main" val="3020401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8277165" y="1547923"/>
            <a:ext cx="3812216" cy="3693319"/>
          </a:xfrm>
          <a:prstGeom prst="rect">
            <a:avLst/>
          </a:prstGeom>
        </p:spPr>
        <p:txBody>
          <a:bodyPr wrap="square">
            <a:spAutoFit/>
          </a:bodyPr>
          <a:lstStyle/>
          <a:p>
            <a:pPr marL="457200" lvl="0" indent="-457200">
              <a:buFont typeface="Arial" panose="020B0604020202020204" pitchFamily="34" charset="0"/>
              <a:buChar char="•"/>
              <a:defRPr/>
            </a:pPr>
            <a:r>
              <a:rPr lang="en-CA" sz="2600" kern="0" dirty="0">
                <a:solidFill>
                  <a:srgbClr val="003366"/>
                </a:solidFill>
              </a:rPr>
              <a:t>F below F</a:t>
            </a:r>
            <a:r>
              <a:rPr lang="en-CA" sz="2600" kern="0" baseline="-25000" dirty="0">
                <a:solidFill>
                  <a:srgbClr val="003366"/>
                </a:solidFill>
              </a:rPr>
              <a:t>MSY</a:t>
            </a:r>
          </a:p>
          <a:p>
            <a:pPr marL="457200" lvl="0" indent="-457200">
              <a:buFont typeface="Arial" panose="020B0604020202020204" pitchFamily="34" charset="0"/>
              <a:buChar char="•"/>
              <a:defRPr/>
            </a:pPr>
            <a:r>
              <a:rPr lang="en-CA" sz="2600" kern="0" dirty="0">
                <a:solidFill>
                  <a:srgbClr val="003366"/>
                </a:solidFill>
              </a:rPr>
              <a:t>SSB above MSY </a:t>
            </a:r>
            <a:r>
              <a:rPr lang="en-CA" sz="2600" kern="0" dirty="0" err="1">
                <a:solidFill>
                  <a:srgbClr val="003366"/>
                </a:solidFill>
              </a:rPr>
              <a:t>Btrigger</a:t>
            </a:r>
            <a:endParaRPr lang="en-CA" sz="2600" kern="0" dirty="0">
              <a:solidFill>
                <a:srgbClr val="003366"/>
              </a:solidFill>
            </a:endParaRPr>
          </a:p>
          <a:p>
            <a:pPr marL="457200" lvl="0" indent="-457200">
              <a:buFont typeface="Arial" panose="020B0604020202020204" pitchFamily="34" charset="0"/>
              <a:buChar char="•"/>
              <a:defRPr/>
            </a:pPr>
            <a:r>
              <a:rPr lang="en-CA" sz="2600" kern="0" dirty="0">
                <a:solidFill>
                  <a:srgbClr val="003366"/>
                </a:solidFill>
              </a:rPr>
              <a:t>Change in perception after benchmark</a:t>
            </a:r>
          </a:p>
          <a:p>
            <a:pPr marL="457200" lvl="0" indent="-457200">
              <a:buFont typeface="Arial" panose="020B0604020202020204" pitchFamily="34" charset="0"/>
              <a:buChar char="•"/>
              <a:defRPr/>
            </a:pPr>
            <a:r>
              <a:rPr lang="en-CA" sz="2600" kern="0" dirty="0">
                <a:solidFill>
                  <a:srgbClr val="003366"/>
                </a:solidFill>
              </a:rPr>
              <a:t>Recreational data still uncertain – limited data</a:t>
            </a:r>
          </a:p>
          <a:p>
            <a:pPr marL="457200" lvl="0" indent="-457200">
              <a:buFont typeface="Arial" panose="020B0604020202020204" pitchFamily="34" charset="0"/>
              <a:buChar char="•"/>
              <a:defRPr/>
            </a:pPr>
            <a:endParaRPr lang="en-CA" sz="2600" kern="0" dirty="0">
              <a:solidFill>
                <a:srgbClr val="003366"/>
              </a:solidFill>
            </a:endParaRPr>
          </a:p>
        </p:txBody>
      </p:sp>
      <p:sp>
        <p:nvSpPr>
          <p:cNvPr id="9" name="CaixaDeTexto 7">
            <a:extLst>
              <a:ext uri="{FF2B5EF4-FFF2-40B4-BE49-F238E27FC236}">
                <a16:creationId xmlns:a16="http://schemas.microsoft.com/office/drawing/2014/main" id="{07EF9DA2-49A9-4D9D-A9AB-E75906C7A5D5}"/>
              </a:ext>
            </a:extLst>
          </p:cNvPr>
          <p:cNvSpPr txBox="1"/>
          <p:nvPr/>
        </p:nvSpPr>
        <p:spPr>
          <a:xfrm>
            <a:off x="-1057" y="552147"/>
            <a:ext cx="10076874"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 Advice for 2026: EU MAP: </a:t>
            </a:r>
            <a:r>
              <a:rPr kumimoji="0" lang="pt-PT" sz="2800" b="0" i="0" u="none" strike="noStrike" kern="0" cap="none" spc="0" normalizeH="0" baseline="0" noProof="0" dirty="0">
                <a:ln>
                  <a:noFill/>
                </a:ln>
                <a:solidFill>
                  <a:srgbClr val="003366">
                    <a:lumMod val="50000"/>
                  </a:srgbClr>
                </a:solidFill>
                <a:effectLst/>
                <a:uLnTx/>
                <a:uFillTx/>
              </a:rPr>
              <a:t>total removals </a:t>
            </a:r>
            <a:r>
              <a:rPr kumimoji="0" lang="en-CA" sz="2800" b="0" i="0" u="none" strike="noStrike" kern="0" cap="none" spc="0" normalizeH="0" baseline="0" noProof="0" dirty="0">
                <a:ln>
                  <a:noFill/>
                </a:ln>
                <a:solidFill>
                  <a:srgbClr val="003366">
                    <a:lumMod val="50000"/>
                  </a:srgbClr>
                </a:solidFill>
                <a:effectLst/>
                <a:uLnTx/>
                <a:uFillTx/>
              </a:rPr>
              <a:t>6423-7618 t ~ +190%</a:t>
            </a: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Sea bass in divisions 8a-b</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pic>
        <p:nvPicPr>
          <p:cNvPr id="2" name="Picture 1">
            <a:extLst>
              <a:ext uri="{FF2B5EF4-FFF2-40B4-BE49-F238E27FC236}">
                <a16:creationId xmlns:a16="http://schemas.microsoft.com/office/drawing/2014/main" id="{7B7FA05A-C8B5-4415-B4D2-37CC90474823}"/>
              </a:ext>
            </a:extLst>
          </p:cNvPr>
          <p:cNvPicPr>
            <a:picLocks noChangeAspect="1"/>
          </p:cNvPicPr>
          <p:nvPr/>
        </p:nvPicPr>
        <p:blipFill>
          <a:blip r:embed="rId3"/>
          <a:stretch>
            <a:fillRect/>
          </a:stretch>
        </p:blipFill>
        <p:spPr>
          <a:xfrm>
            <a:off x="184730" y="1442848"/>
            <a:ext cx="8092435" cy="4778070"/>
          </a:xfrm>
          <a:prstGeom prst="rect">
            <a:avLst/>
          </a:prstGeom>
        </p:spPr>
      </p:pic>
    </p:spTree>
    <p:extLst>
      <p:ext uri="{BB962C8B-B14F-4D97-AF65-F5344CB8AC3E}">
        <p14:creationId xmlns:p14="http://schemas.microsoft.com/office/powerpoint/2010/main" val="2476627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48138" y="565502"/>
            <a:ext cx="9343323" cy="610553"/>
          </a:xfrm>
        </p:spPr>
        <p:txBody>
          <a:bodyPr>
            <a:normAutofit/>
          </a:bodyPr>
          <a:lstStyle/>
          <a:p>
            <a:r>
              <a:rPr lang="da-DK" sz="3600" dirty="0"/>
              <a:t>ICES MSY </a:t>
            </a:r>
            <a:r>
              <a:rPr lang="da-DK" sz="3600" dirty="0">
                <a:solidFill>
                  <a:schemeClr val="accent5">
                    <a:lumMod val="50000"/>
                  </a:schemeClr>
                </a:solidFill>
              </a:rPr>
              <a:t>approach for </a:t>
            </a:r>
            <a:r>
              <a:rPr lang="da-DK" sz="3600" dirty="0" err="1">
                <a:solidFill>
                  <a:schemeClr val="accent5">
                    <a:lumMod val="50000"/>
                  </a:schemeClr>
                </a:solidFill>
              </a:rPr>
              <a:t>category</a:t>
            </a:r>
            <a:r>
              <a:rPr lang="da-DK" sz="3600" dirty="0">
                <a:solidFill>
                  <a:schemeClr val="accent5">
                    <a:lumMod val="50000"/>
                  </a:schemeClr>
                </a:solidFill>
              </a:rPr>
              <a:t> 1 &amp; 2 </a:t>
            </a:r>
            <a:r>
              <a:rPr lang="da-DK" sz="3600" dirty="0" err="1">
                <a:solidFill>
                  <a:schemeClr val="accent5">
                    <a:lumMod val="50000"/>
                  </a:schemeClr>
                </a:solidFill>
              </a:rPr>
              <a:t>stocks</a:t>
            </a:r>
            <a:endParaRPr lang="da-DK" sz="3600" dirty="0">
              <a:latin typeface="+mn-lt"/>
            </a:endParaRPr>
          </a:p>
        </p:txBody>
      </p:sp>
      <p:sp>
        <p:nvSpPr>
          <p:cNvPr id="5" name="Rectangle 4">
            <a:extLst>
              <a:ext uri="{FF2B5EF4-FFF2-40B4-BE49-F238E27FC236}">
                <a16:creationId xmlns:a16="http://schemas.microsoft.com/office/drawing/2014/main" id="{BA5B9E1D-8BE6-4604-9736-ED15039A16EA}"/>
              </a:ext>
            </a:extLst>
          </p:cNvPr>
          <p:cNvSpPr/>
          <p:nvPr/>
        </p:nvSpPr>
        <p:spPr>
          <a:xfrm>
            <a:off x="648138" y="5737434"/>
            <a:ext cx="11976211" cy="523220"/>
          </a:xfrm>
          <a:prstGeom prst="rect">
            <a:avLst/>
          </a:prstGeom>
        </p:spPr>
        <p:txBody>
          <a:bodyPr wrap="square">
            <a:spAutoFit/>
          </a:bodyPr>
          <a:lstStyle/>
          <a:p>
            <a:r>
              <a:rPr lang="en-GB" sz="2800" dirty="0">
                <a:solidFill>
                  <a:srgbClr val="002060"/>
                </a:solidFill>
                <a:latin typeface="Calibri" panose="020F0502020204030204" pitchFamily="34" charset="0"/>
              </a:rPr>
              <a:t>For more details, see ‘ Advice on fishing opportunities 2023‘</a:t>
            </a:r>
          </a:p>
        </p:txBody>
      </p:sp>
      <p:pic>
        <p:nvPicPr>
          <p:cNvPr id="4" name="Picture 3">
            <a:extLst>
              <a:ext uri="{FF2B5EF4-FFF2-40B4-BE49-F238E27FC236}">
                <a16:creationId xmlns:a16="http://schemas.microsoft.com/office/drawing/2014/main" id="{6F271343-0F54-7040-81AD-37E1F2471AA4}"/>
              </a:ext>
            </a:extLst>
          </p:cNvPr>
          <p:cNvPicPr>
            <a:picLocks noChangeAspect="1"/>
          </p:cNvPicPr>
          <p:nvPr/>
        </p:nvPicPr>
        <p:blipFill>
          <a:blip r:embed="rId3"/>
          <a:stretch>
            <a:fillRect/>
          </a:stretch>
        </p:blipFill>
        <p:spPr>
          <a:xfrm>
            <a:off x="1050661" y="1735894"/>
            <a:ext cx="8940800" cy="3441700"/>
          </a:xfrm>
          <a:prstGeom prst="rect">
            <a:avLst/>
          </a:prstGeom>
        </p:spPr>
      </p:pic>
    </p:spTree>
    <p:extLst>
      <p:ext uri="{BB962C8B-B14F-4D97-AF65-F5344CB8AC3E}">
        <p14:creationId xmlns:p14="http://schemas.microsoft.com/office/powerpoint/2010/main" val="2292360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1" y="0"/>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Sea bass in divisions 8a-b</a:t>
            </a:r>
            <a:endParaRPr lang="en-GB" sz="2800" b="1" dirty="0">
              <a:solidFill>
                <a:srgbClr val="FFFFFF"/>
              </a:solidFill>
              <a:latin typeface="Calibri"/>
            </a:endParaRP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3" name="Rectangle 2">
            <a:extLst>
              <a:ext uri="{FF2B5EF4-FFF2-40B4-BE49-F238E27FC236}">
                <a16:creationId xmlns:a16="http://schemas.microsoft.com/office/drawing/2014/main" id="{D01279F7-8889-4C91-9FDA-0153D15B72FD}"/>
              </a:ext>
            </a:extLst>
          </p:cNvPr>
          <p:cNvSpPr/>
          <p:nvPr/>
        </p:nvSpPr>
        <p:spPr>
          <a:xfrm>
            <a:off x="3048000" y="3105835"/>
            <a:ext cx="6096000" cy="646331"/>
          </a:xfrm>
          <a:prstGeom prst="rect">
            <a:avLst/>
          </a:prstGeom>
        </p:spPr>
        <p:txBody>
          <a:bodyPr>
            <a:spAutoFit/>
          </a:bodyPr>
          <a:lstStyle/>
          <a:p>
            <a:endParaRPr lang="fr-CA" dirty="0"/>
          </a:p>
          <a:p>
            <a:r>
              <a:rPr lang="fr-CA" dirty="0"/>
              <a:t> </a:t>
            </a:r>
          </a:p>
        </p:txBody>
      </p:sp>
      <p:sp>
        <p:nvSpPr>
          <p:cNvPr id="4" name="Rectangle 3"/>
          <p:cNvSpPr/>
          <p:nvPr/>
        </p:nvSpPr>
        <p:spPr>
          <a:xfrm>
            <a:off x="347528" y="521766"/>
            <a:ext cx="9420315" cy="1569660"/>
          </a:xfrm>
          <a:prstGeom prst="rect">
            <a:avLst/>
          </a:prstGeom>
        </p:spPr>
        <p:txBody>
          <a:bodyPr wrap="square">
            <a:spAutoFit/>
          </a:bodyPr>
          <a:lstStyle/>
          <a:p>
            <a:pPr lvl="0">
              <a:defRPr/>
            </a:pPr>
            <a:r>
              <a:rPr lang="pt-PT" sz="2400" b="1" kern="0" dirty="0">
                <a:solidFill>
                  <a:srgbClr val="003366"/>
                </a:solidFill>
              </a:rPr>
              <a:t>Catch (2024) : 3216 t (1937 t commercial, 404 t comm. Discards, 749 rec kept, 115 t rec dead released</a:t>
            </a:r>
          </a:p>
          <a:p>
            <a:pPr lvl="0"/>
            <a:r>
              <a:rPr lang="pt-PT" sz="2400" b="1" kern="0" dirty="0">
                <a:solidFill>
                  <a:srgbClr val="003366"/>
                </a:solidFill>
                <a:sym typeface="Wingdings" pitchFamily="2" charset="2"/>
              </a:rPr>
              <a:t>F(2025) = 0.099 Average F 2022-2024 </a:t>
            </a:r>
          </a:p>
          <a:p>
            <a:pPr lvl="0"/>
            <a:r>
              <a:rPr lang="pt-PT" sz="2400" b="1" kern="0" dirty="0">
                <a:solidFill>
                  <a:srgbClr val="003366"/>
                </a:solidFill>
                <a:sym typeface="Wingdings" pitchFamily="2" charset="2"/>
              </a:rPr>
              <a:t>SSB (2026)=  30903 &gt; MSY</a:t>
            </a:r>
            <a:r>
              <a:rPr lang="pt-PT" sz="2400" b="1" kern="0" baseline="-25000" dirty="0">
                <a:solidFill>
                  <a:srgbClr val="003366"/>
                </a:solidFill>
                <a:sym typeface="Wingdings" pitchFamily="2" charset="2"/>
              </a:rPr>
              <a:t>Btrigger </a:t>
            </a:r>
            <a:r>
              <a:rPr lang="pt-PT" sz="2400" b="1" kern="0" dirty="0">
                <a:solidFill>
                  <a:srgbClr val="003366"/>
                </a:solidFill>
                <a:sym typeface="Wingdings" pitchFamily="2" charset="2"/>
              </a:rPr>
              <a:t>(21782t) 	</a:t>
            </a:r>
            <a:r>
              <a:rPr lang="pt-PT" sz="2400" b="1" kern="0" dirty="0">
                <a:solidFill>
                  <a:srgbClr val="00265A"/>
                </a:solidFill>
                <a:sym typeface="Wingdings" pitchFamily="2" charset="2"/>
              </a:rPr>
              <a:t>F</a:t>
            </a:r>
            <a:r>
              <a:rPr lang="pt-PT" sz="2400" b="1" kern="0" baseline="-25000" dirty="0">
                <a:solidFill>
                  <a:srgbClr val="00265A"/>
                </a:solidFill>
                <a:sym typeface="Wingdings" pitchFamily="2" charset="2"/>
              </a:rPr>
              <a:t>MSY</a:t>
            </a:r>
            <a:r>
              <a:rPr lang="pt-PT" sz="2400" b="1" kern="0" dirty="0">
                <a:solidFill>
                  <a:srgbClr val="00265A"/>
                </a:solidFill>
                <a:sym typeface="Wingdings" pitchFamily="2" charset="2"/>
              </a:rPr>
              <a:t>= 0.205</a:t>
            </a:r>
          </a:p>
        </p:txBody>
      </p:sp>
      <p:sp>
        <p:nvSpPr>
          <p:cNvPr id="6" name="TextBox 5">
            <a:extLst>
              <a:ext uri="{FF2B5EF4-FFF2-40B4-BE49-F238E27FC236}">
                <a16:creationId xmlns:a16="http://schemas.microsoft.com/office/drawing/2014/main" id="{6706A858-7550-974D-B1A8-406FF64BC822}"/>
              </a:ext>
            </a:extLst>
          </p:cNvPr>
          <p:cNvSpPr txBox="1"/>
          <p:nvPr/>
        </p:nvSpPr>
        <p:spPr>
          <a:xfrm>
            <a:off x="10243751" y="1722095"/>
            <a:ext cx="1791730" cy="3220608"/>
          </a:xfrm>
          <a:prstGeom prst="rect">
            <a:avLst/>
          </a:prstGeom>
        </p:spPr>
        <p:txBody>
          <a:bodyPr vert="horz" wrap="square" lIns="91440" tIns="45720" rIns="91440" bIns="45720" rtlCol="0" anchor="t">
            <a:noAutofit/>
          </a:bodyPr>
          <a:lstStyle/>
          <a:p>
            <a:endParaRPr lang="en-US" sz="2000" dirty="0">
              <a:solidFill>
                <a:schemeClr val="accent5"/>
              </a:solidFill>
              <a:latin typeface="+mn-lt"/>
            </a:endParaRPr>
          </a:p>
        </p:txBody>
      </p:sp>
      <p:sp>
        <p:nvSpPr>
          <p:cNvPr id="8" name="TextBox 7">
            <a:extLst>
              <a:ext uri="{FF2B5EF4-FFF2-40B4-BE49-F238E27FC236}">
                <a16:creationId xmlns:a16="http://schemas.microsoft.com/office/drawing/2014/main" id="{C1DCC158-C9C6-46AF-9EC2-2114E585FD1C}"/>
              </a:ext>
            </a:extLst>
          </p:cNvPr>
          <p:cNvSpPr txBox="1"/>
          <p:nvPr/>
        </p:nvSpPr>
        <p:spPr>
          <a:xfrm>
            <a:off x="853439" y="5566883"/>
            <a:ext cx="9390312" cy="548640"/>
          </a:xfrm>
          <a:prstGeom prst="rect">
            <a:avLst/>
          </a:prstGeom>
        </p:spPr>
        <p:txBody>
          <a:bodyPr vert="horz" wrap="square" lIns="91440" tIns="45720" rIns="91440" bIns="45720" rtlCol="0" anchor="t">
            <a:noAutofit/>
          </a:bodyPr>
          <a:lstStyle/>
          <a:p>
            <a:r>
              <a:rPr lang="en-CA" sz="2400" dirty="0">
                <a:latin typeface="+mn-lt"/>
              </a:rPr>
              <a:t>No TAC in this area –technical measures</a:t>
            </a:r>
          </a:p>
          <a:p>
            <a:r>
              <a:rPr lang="en-CA" sz="2400" dirty="0">
                <a:latin typeface="+mn-lt"/>
              </a:rPr>
              <a:t>Age and length based stock synthesis including recreational catches</a:t>
            </a:r>
            <a:endParaRPr lang="en-GB" sz="2400" dirty="0" err="1">
              <a:latin typeface="+mn-lt"/>
            </a:endParaRPr>
          </a:p>
        </p:txBody>
      </p:sp>
      <p:pic>
        <p:nvPicPr>
          <p:cNvPr id="2" name="Picture 1">
            <a:extLst>
              <a:ext uri="{FF2B5EF4-FFF2-40B4-BE49-F238E27FC236}">
                <a16:creationId xmlns:a16="http://schemas.microsoft.com/office/drawing/2014/main" id="{5E8D111D-8E3A-4D03-9193-9ED30A603815}"/>
              </a:ext>
            </a:extLst>
          </p:cNvPr>
          <p:cNvPicPr>
            <a:picLocks noChangeAspect="1"/>
          </p:cNvPicPr>
          <p:nvPr/>
        </p:nvPicPr>
        <p:blipFill>
          <a:blip r:embed="rId3"/>
          <a:stretch>
            <a:fillRect/>
          </a:stretch>
        </p:blipFill>
        <p:spPr>
          <a:xfrm>
            <a:off x="419724" y="2085673"/>
            <a:ext cx="11257613" cy="3481210"/>
          </a:xfrm>
          <a:prstGeom prst="rect">
            <a:avLst/>
          </a:prstGeom>
        </p:spPr>
      </p:pic>
    </p:spTree>
    <p:extLst>
      <p:ext uri="{BB962C8B-B14F-4D97-AF65-F5344CB8AC3E}">
        <p14:creationId xmlns:p14="http://schemas.microsoft.com/office/powerpoint/2010/main" val="1861459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73C3A19-41DD-3B43-BDA7-00F3F42E31B2}"/>
              </a:ext>
            </a:extLst>
          </p:cNvPr>
          <p:cNvSpPr/>
          <p:nvPr/>
        </p:nvSpPr>
        <p:spPr>
          <a:xfrm>
            <a:off x="1311164" y="2539254"/>
            <a:ext cx="6026070" cy="646331"/>
          </a:xfrm>
          <a:prstGeom prst="rect">
            <a:avLst/>
          </a:prstGeom>
        </p:spPr>
        <p:txBody>
          <a:bodyPr wrap="square">
            <a:spAutoFit/>
          </a:bodyPr>
          <a:lstStyle/>
          <a:p>
            <a:r>
              <a:rPr lang="en-CA" sz="3600" b="1" dirty="0" err="1">
                <a:solidFill>
                  <a:srgbClr val="002060"/>
                </a:solidFill>
              </a:rPr>
              <a:t>Eaux</a:t>
            </a:r>
            <a:r>
              <a:rPr lang="en-CA" sz="3600" b="1" dirty="0">
                <a:solidFill>
                  <a:srgbClr val="002060"/>
                </a:solidFill>
              </a:rPr>
              <a:t> de la </a:t>
            </a:r>
            <a:r>
              <a:rPr lang="en-CA" sz="3600" b="1" dirty="0" err="1">
                <a:solidFill>
                  <a:srgbClr val="002060"/>
                </a:solidFill>
              </a:rPr>
              <a:t>Péninsule</a:t>
            </a:r>
            <a:r>
              <a:rPr lang="en-CA" sz="3600" b="1" dirty="0">
                <a:solidFill>
                  <a:srgbClr val="002060"/>
                </a:solidFill>
              </a:rPr>
              <a:t> </a:t>
            </a:r>
            <a:r>
              <a:rPr lang="en-CA" sz="3600" b="1" dirty="0" err="1">
                <a:solidFill>
                  <a:srgbClr val="002060"/>
                </a:solidFill>
              </a:rPr>
              <a:t>Ibérique</a:t>
            </a:r>
            <a:endParaRPr lang="en-CA" sz="3600" dirty="0">
              <a:solidFill>
                <a:srgbClr val="002060"/>
              </a:solidFill>
            </a:endParaRPr>
          </a:p>
        </p:txBody>
      </p:sp>
    </p:spTree>
    <p:extLst>
      <p:ext uri="{BB962C8B-B14F-4D97-AF65-F5344CB8AC3E}">
        <p14:creationId xmlns:p14="http://schemas.microsoft.com/office/powerpoint/2010/main" val="2020131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184731" y="1330869"/>
            <a:ext cx="12098979" cy="4924425"/>
          </a:xfrm>
          <a:prstGeom prst="rect">
            <a:avLst/>
          </a:prstGeom>
        </p:spPr>
        <p:txBody>
          <a:bodyPr wrap="square">
            <a:spAutoFit/>
          </a:bodyPr>
          <a:lstStyle/>
          <a:p>
            <a:pPr marL="457200" lvl="0" indent="-457200">
              <a:buFont typeface="Arial" panose="020B0604020202020204" pitchFamily="34" charset="0"/>
              <a:buChar char="•"/>
              <a:defRPr/>
            </a:pPr>
            <a:r>
              <a:rPr lang="en-CA" sz="2600" kern="0" dirty="0">
                <a:solidFill>
                  <a:srgbClr val="003366"/>
                </a:solidFill>
              </a:rPr>
              <a:t>WKBSS3</a:t>
            </a:r>
            <a:endParaRPr lang="en-CA" sz="2600" kern="0" baseline="-25000" dirty="0">
              <a:solidFill>
                <a:srgbClr val="003366"/>
              </a:solidFill>
            </a:endParaRPr>
          </a:p>
          <a:p>
            <a:pPr marL="457200" lvl="0" indent="-457200">
              <a:buFont typeface="Arial" panose="020B0604020202020204" pitchFamily="34" charset="0"/>
              <a:buChar char="•"/>
              <a:defRPr/>
            </a:pPr>
            <a:r>
              <a:rPr lang="en-CA" sz="2600" kern="0" dirty="0">
                <a:solidFill>
                  <a:srgbClr val="003366"/>
                </a:solidFill>
              </a:rPr>
              <a:t>Examined</a:t>
            </a:r>
          </a:p>
          <a:p>
            <a:pPr marL="914400" lvl="1" indent="-457200">
              <a:buFont typeface="Arial" panose="020B0604020202020204" pitchFamily="34" charset="0"/>
              <a:buChar char="•"/>
              <a:defRPr/>
            </a:pPr>
            <a:r>
              <a:rPr lang="en-CA" sz="2600" kern="0" dirty="0">
                <a:solidFill>
                  <a:srgbClr val="003366"/>
                </a:solidFill>
              </a:rPr>
              <a:t>Catch</a:t>
            </a:r>
          </a:p>
          <a:p>
            <a:pPr marL="914400" lvl="1" indent="-457200">
              <a:buFont typeface="Arial" panose="020B0604020202020204" pitchFamily="34" charset="0"/>
              <a:buChar char="•"/>
              <a:defRPr/>
            </a:pPr>
            <a:r>
              <a:rPr lang="en-CA" sz="2600" kern="0" dirty="0">
                <a:solidFill>
                  <a:srgbClr val="003366"/>
                </a:solidFill>
              </a:rPr>
              <a:t>Indices </a:t>
            </a:r>
            <a:r>
              <a:rPr lang="en-CA" sz="2800" kern="0" dirty="0">
                <a:solidFill>
                  <a:srgbClr val="003366"/>
                </a:solidFill>
              </a:rPr>
              <a:t>(2 surveys </a:t>
            </a:r>
            <a:r>
              <a:rPr lang="en-GB" sz="2600" dirty="0"/>
              <a:t>SP-NSGFS-Q4 and SpGFS-GC-WIBTS-Q4, 1 commercial combining the LPUEs from SP-Trawl and PT-Trawl)	</a:t>
            </a:r>
          </a:p>
          <a:p>
            <a:pPr marL="914400" lvl="1" indent="-457200">
              <a:buFont typeface="Arial" panose="020B0604020202020204" pitchFamily="34" charset="0"/>
              <a:buChar char="•"/>
              <a:defRPr/>
            </a:pPr>
            <a:r>
              <a:rPr lang="en-GB" sz="2600" dirty="0"/>
              <a:t>Natural mortality (sex and age dependent)</a:t>
            </a:r>
          </a:p>
          <a:p>
            <a:pPr marL="914400" lvl="1" indent="-457200">
              <a:buFont typeface="Arial" panose="020B0604020202020204" pitchFamily="34" charset="0"/>
              <a:buChar char="•"/>
              <a:defRPr/>
            </a:pPr>
            <a:r>
              <a:rPr lang="en-GB" sz="2600" dirty="0"/>
              <a:t>Growth</a:t>
            </a:r>
          </a:p>
          <a:p>
            <a:pPr marL="457200" indent="-457200">
              <a:buFont typeface="Arial" panose="020B0604020202020204" pitchFamily="34" charset="0"/>
              <a:buChar char="•"/>
              <a:defRPr/>
            </a:pPr>
            <a:r>
              <a:rPr lang="en-CA" sz="2600" dirty="0"/>
              <a:t>Tested a variety of combinations of these factors</a:t>
            </a:r>
          </a:p>
          <a:p>
            <a:pPr marL="457200" indent="-457200">
              <a:buFont typeface="Arial" panose="020B0604020202020204" pitchFamily="34" charset="0"/>
              <a:buChar char="•"/>
              <a:defRPr/>
            </a:pPr>
            <a:r>
              <a:rPr lang="en-CA" sz="2600" dirty="0"/>
              <a:t>Extensive diagnostics on chosen model</a:t>
            </a:r>
            <a:endParaRPr lang="en-GB" sz="2600" dirty="0"/>
          </a:p>
          <a:p>
            <a:pPr marL="457200" indent="-457200">
              <a:buFont typeface="Arial" panose="020B0604020202020204" pitchFamily="34" charset="0"/>
              <a:buChar char="•"/>
              <a:defRPr/>
            </a:pPr>
            <a:r>
              <a:rPr lang="en-GB" sz="2600" dirty="0"/>
              <a:t>SS3 accepted (previously </a:t>
            </a:r>
            <a:r>
              <a:rPr lang="en-GB" sz="2600" dirty="0" err="1"/>
              <a:t>SPiCT</a:t>
            </a:r>
            <a:r>
              <a:rPr lang="en-GB" sz="2600" dirty="0"/>
              <a:t>)	</a:t>
            </a:r>
          </a:p>
          <a:p>
            <a:pPr marL="914400" lvl="1" indent="-457200">
              <a:buFont typeface="Arial" panose="020B0604020202020204" pitchFamily="34" charset="0"/>
              <a:buChar char="•"/>
              <a:defRPr/>
            </a:pPr>
            <a:endParaRPr lang="en-CA" sz="2600" kern="0" dirty="0">
              <a:solidFill>
                <a:srgbClr val="003366"/>
              </a:solidFill>
            </a:endParaRPr>
          </a:p>
          <a:p>
            <a:pPr marL="457200" lvl="0" indent="-457200">
              <a:buFont typeface="Arial" panose="020B0604020202020204" pitchFamily="34" charset="0"/>
              <a:buChar char="•"/>
              <a:defRPr/>
            </a:pPr>
            <a:endParaRPr lang="en-CA" sz="2600" kern="0" dirty="0">
              <a:solidFill>
                <a:srgbClr val="003366"/>
              </a:solidFill>
            </a:endParaRPr>
          </a:p>
        </p:txBody>
      </p:sp>
      <p:sp>
        <p:nvSpPr>
          <p:cNvPr id="9" name="CaixaDeTexto 7">
            <a:extLst>
              <a:ext uri="{FF2B5EF4-FFF2-40B4-BE49-F238E27FC236}">
                <a16:creationId xmlns:a16="http://schemas.microsoft.com/office/drawing/2014/main" id="{07EF9DA2-49A9-4D9D-A9AB-E75906C7A5D5}"/>
              </a:ext>
            </a:extLst>
          </p:cNvPr>
          <p:cNvSpPr txBox="1"/>
          <p:nvPr/>
        </p:nvSpPr>
        <p:spPr>
          <a:xfrm>
            <a:off x="-1058" y="552147"/>
            <a:ext cx="9699693"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 Advice for 2026: benchmarked 2025</a:t>
            </a:r>
            <a:endParaRPr kumimoji="0" lang="en-CA" sz="2800" b="0" i="0" u="none" strike="noStrike" kern="0" cap="none" spc="0" normalizeH="0" baseline="0" noProof="0" dirty="0">
              <a:ln>
                <a:noFill/>
              </a:ln>
              <a:solidFill>
                <a:srgbClr val="003366">
                  <a:lumMod val="50000"/>
                </a:srgbClr>
              </a:solidFill>
              <a:effectLst/>
              <a:uLnTx/>
              <a:uFillTx/>
            </a:endParaRP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1057" y="2872"/>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Black-bellied anglerfish in divisions 8c and 9a</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spTree>
    <p:extLst>
      <p:ext uri="{BB962C8B-B14F-4D97-AF65-F5344CB8AC3E}">
        <p14:creationId xmlns:p14="http://schemas.microsoft.com/office/powerpoint/2010/main" val="3709565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9080041" y="1315150"/>
            <a:ext cx="3019594" cy="3939540"/>
          </a:xfrm>
          <a:prstGeom prst="rect">
            <a:avLst/>
          </a:prstGeom>
        </p:spPr>
        <p:txBody>
          <a:bodyPr wrap="square">
            <a:spAutoFit/>
          </a:bodyPr>
          <a:lstStyle/>
          <a:p>
            <a:pPr marL="457200" lvl="0" indent="-457200">
              <a:buFont typeface="Arial" panose="020B0604020202020204" pitchFamily="34" charset="0"/>
              <a:buChar char="•"/>
              <a:defRPr/>
            </a:pPr>
            <a:r>
              <a:rPr lang="en-CA" sz="2600" kern="0" dirty="0">
                <a:solidFill>
                  <a:srgbClr val="003366"/>
                </a:solidFill>
              </a:rPr>
              <a:t>F above F</a:t>
            </a:r>
            <a:r>
              <a:rPr lang="en-CA" sz="2600" kern="0" baseline="-25000" dirty="0">
                <a:solidFill>
                  <a:srgbClr val="003366"/>
                </a:solidFill>
              </a:rPr>
              <a:t>MSY, </a:t>
            </a:r>
            <a:r>
              <a:rPr lang="en-CA" sz="2600" kern="0" dirty="0">
                <a:solidFill>
                  <a:srgbClr val="003366"/>
                </a:solidFill>
              </a:rPr>
              <a:t>F</a:t>
            </a:r>
            <a:r>
              <a:rPr lang="en-CA" sz="2600" kern="0" baseline="-25000" dirty="0">
                <a:solidFill>
                  <a:srgbClr val="003366"/>
                </a:solidFill>
              </a:rPr>
              <a:t>PA</a:t>
            </a:r>
          </a:p>
          <a:p>
            <a:pPr marL="457200" lvl="0" indent="-457200">
              <a:buFont typeface="Arial" panose="020B0604020202020204" pitchFamily="34" charset="0"/>
              <a:buChar char="•"/>
              <a:defRPr/>
            </a:pPr>
            <a:r>
              <a:rPr lang="en-CA" sz="2600" kern="0" dirty="0">
                <a:solidFill>
                  <a:srgbClr val="003366"/>
                </a:solidFill>
              </a:rPr>
              <a:t>SSB (female only) above MSY </a:t>
            </a:r>
            <a:r>
              <a:rPr lang="en-CA" sz="2600" kern="0" dirty="0" err="1">
                <a:solidFill>
                  <a:srgbClr val="003366"/>
                </a:solidFill>
              </a:rPr>
              <a:t>Btrigger</a:t>
            </a:r>
            <a:endParaRPr lang="en-CA" sz="2400" kern="0" dirty="0">
              <a:solidFill>
                <a:srgbClr val="003366"/>
              </a:solidFill>
            </a:endParaRPr>
          </a:p>
          <a:p>
            <a:pPr marL="342900" indent="-342900">
              <a:buFont typeface="Arial" panose="020B0604020202020204" pitchFamily="34" charset="0"/>
              <a:buChar char="•"/>
              <a:defRPr/>
            </a:pPr>
            <a:r>
              <a:rPr lang="en-CA" sz="2400" kern="0" dirty="0">
                <a:solidFill>
                  <a:srgbClr val="003366"/>
                </a:solidFill>
              </a:rPr>
              <a:t>Two species not separated in landing statistics</a:t>
            </a:r>
            <a:endParaRPr lang="pt-PT" sz="2400" kern="0" dirty="0">
              <a:solidFill>
                <a:srgbClr val="003366"/>
              </a:solidFill>
            </a:endParaRPr>
          </a:p>
          <a:p>
            <a:pPr marL="342900" indent="-342900">
              <a:buFont typeface="Arial" panose="020B0604020202020204" pitchFamily="34" charset="0"/>
              <a:buChar char="•"/>
              <a:defRPr/>
            </a:pPr>
            <a:r>
              <a:rPr lang="pt-PT" sz="2400" kern="0" dirty="0">
                <a:solidFill>
                  <a:srgbClr val="003366"/>
                </a:solidFill>
              </a:rPr>
              <a:t>TAC </a:t>
            </a:r>
            <a:r>
              <a:rPr lang="pt-PT" sz="2400" kern="0" dirty="0" err="1">
                <a:solidFill>
                  <a:srgbClr val="003366"/>
                </a:solidFill>
              </a:rPr>
              <a:t>combined</a:t>
            </a:r>
            <a:r>
              <a:rPr lang="pt-PT" sz="2400" kern="0" dirty="0">
                <a:solidFill>
                  <a:srgbClr val="003366"/>
                </a:solidFill>
              </a:rPr>
              <a:t> </a:t>
            </a:r>
            <a:r>
              <a:rPr lang="pt-PT" sz="2400" kern="0" dirty="0" err="1">
                <a:solidFill>
                  <a:srgbClr val="003366"/>
                </a:solidFill>
              </a:rPr>
              <a:t>with</a:t>
            </a:r>
            <a:r>
              <a:rPr lang="pt-PT" sz="2400" kern="0" dirty="0">
                <a:solidFill>
                  <a:srgbClr val="003366"/>
                </a:solidFill>
              </a:rPr>
              <a:t> </a:t>
            </a:r>
            <a:r>
              <a:rPr lang="pt-PT" sz="2400" kern="0" dirty="0" err="1">
                <a:solidFill>
                  <a:srgbClr val="003366"/>
                </a:solidFill>
              </a:rPr>
              <a:t>white</a:t>
            </a:r>
            <a:r>
              <a:rPr lang="pt-PT" sz="2400" kern="0" dirty="0">
                <a:solidFill>
                  <a:srgbClr val="003366"/>
                </a:solidFill>
              </a:rPr>
              <a:t> </a:t>
            </a:r>
            <a:r>
              <a:rPr lang="pt-PT" sz="2400" kern="0" dirty="0" err="1">
                <a:solidFill>
                  <a:srgbClr val="003366"/>
                </a:solidFill>
              </a:rPr>
              <a:t>anglerfish</a:t>
            </a:r>
            <a:endParaRPr lang="pt-PT" sz="2400" kern="0" dirty="0">
              <a:solidFill>
                <a:srgbClr val="003366"/>
              </a:solidFill>
            </a:endParaRPr>
          </a:p>
          <a:p>
            <a:pPr marL="457200" lvl="0" indent="-457200">
              <a:buFont typeface="Arial" panose="020B0604020202020204" pitchFamily="34" charset="0"/>
              <a:buChar char="•"/>
              <a:defRPr/>
            </a:pPr>
            <a:endParaRPr lang="en-CA" sz="2600" kern="0" dirty="0">
              <a:solidFill>
                <a:srgbClr val="003366"/>
              </a:solidFill>
            </a:endParaRPr>
          </a:p>
        </p:txBody>
      </p:sp>
      <p:sp>
        <p:nvSpPr>
          <p:cNvPr id="9" name="CaixaDeTexto 7">
            <a:extLst>
              <a:ext uri="{FF2B5EF4-FFF2-40B4-BE49-F238E27FC236}">
                <a16:creationId xmlns:a16="http://schemas.microsoft.com/office/drawing/2014/main" id="{07EF9DA2-49A9-4D9D-A9AB-E75906C7A5D5}"/>
              </a:ext>
            </a:extLst>
          </p:cNvPr>
          <p:cNvSpPr txBox="1"/>
          <p:nvPr/>
        </p:nvSpPr>
        <p:spPr>
          <a:xfrm>
            <a:off x="-1058" y="552147"/>
            <a:ext cx="9699693"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 Advice for 2026: MAP: </a:t>
            </a:r>
            <a:r>
              <a:rPr kumimoji="0" lang="pt-PT" sz="2800" b="0" i="0" u="none" strike="noStrike" kern="0" cap="none" spc="0" normalizeH="0" baseline="0" noProof="0" dirty="0">
                <a:ln>
                  <a:noFill/>
                </a:ln>
                <a:solidFill>
                  <a:srgbClr val="003366">
                    <a:lumMod val="50000"/>
                  </a:srgbClr>
                </a:solidFill>
                <a:effectLst/>
                <a:uLnTx/>
                <a:uFillTx/>
              </a:rPr>
              <a:t>Catch 1163 to 1751 </a:t>
            </a:r>
            <a:r>
              <a:rPr kumimoji="0" lang="en-CA" sz="2800" b="0" i="0" strike="noStrike" kern="0" cap="none" spc="0" normalizeH="0" baseline="0" noProof="0" dirty="0">
                <a:ln>
                  <a:noFill/>
                </a:ln>
                <a:solidFill>
                  <a:srgbClr val="003366">
                    <a:lumMod val="50000"/>
                  </a:srgbClr>
                </a:solidFill>
                <a:effectLst/>
                <a:uLnTx/>
                <a:uFillTx/>
              </a:rPr>
              <a:t>t  advice -31 to -53</a:t>
            </a:r>
            <a:r>
              <a:rPr kumimoji="0" lang="en-CA" sz="2800" b="0" i="0" u="none" strike="noStrike" kern="0" cap="none" spc="0" normalizeH="0" baseline="0" noProof="0" dirty="0">
                <a:ln>
                  <a:noFill/>
                </a:ln>
                <a:solidFill>
                  <a:srgbClr val="003366">
                    <a:lumMod val="50000"/>
                  </a:srgbClr>
                </a:solidFill>
                <a:effectLst/>
                <a:uLnTx/>
                <a:uFillTx/>
              </a:rPr>
              <a:t>%</a:t>
            </a: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1057" y="2872"/>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Black-bellied anglerfish in divisions 8c and 9a</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pic>
        <p:nvPicPr>
          <p:cNvPr id="3" name="Picture 2">
            <a:extLst>
              <a:ext uri="{FF2B5EF4-FFF2-40B4-BE49-F238E27FC236}">
                <a16:creationId xmlns:a16="http://schemas.microsoft.com/office/drawing/2014/main" id="{833F1B3B-4838-43EA-BDF2-39FEB5174089}"/>
              </a:ext>
            </a:extLst>
          </p:cNvPr>
          <p:cNvPicPr>
            <a:picLocks noChangeAspect="1"/>
          </p:cNvPicPr>
          <p:nvPr/>
        </p:nvPicPr>
        <p:blipFill>
          <a:blip r:embed="rId3"/>
          <a:stretch>
            <a:fillRect/>
          </a:stretch>
        </p:blipFill>
        <p:spPr>
          <a:xfrm>
            <a:off x="92365" y="1236301"/>
            <a:ext cx="9109244" cy="5329003"/>
          </a:xfrm>
          <a:prstGeom prst="rect">
            <a:avLst/>
          </a:prstGeom>
        </p:spPr>
      </p:pic>
    </p:spTree>
    <p:extLst>
      <p:ext uri="{BB962C8B-B14F-4D97-AF65-F5344CB8AC3E}">
        <p14:creationId xmlns:p14="http://schemas.microsoft.com/office/powerpoint/2010/main" val="582577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2" y="0"/>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Black-bellied anglerfish in divisions 8c and 9a</a:t>
            </a:r>
            <a:endParaRPr lang="en-GB" sz="2800" b="1" dirty="0">
              <a:solidFill>
                <a:srgbClr val="FFFFFF"/>
              </a:solidFill>
              <a:latin typeface="Calibri"/>
            </a:endParaRP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3" name="Rectangle 2">
            <a:extLst>
              <a:ext uri="{FF2B5EF4-FFF2-40B4-BE49-F238E27FC236}">
                <a16:creationId xmlns:a16="http://schemas.microsoft.com/office/drawing/2014/main" id="{D01279F7-8889-4C91-9FDA-0153D15B72FD}"/>
              </a:ext>
            </a:extLst>
          </p:cNvPr>
          <p:cNvSpPr/>
          <p:nvPr/>
        </p:nvSpPr>
        <p:spPr>
          <a:xfrm>
            <a:off x="3048000" y="3105835"/>
            <a:ext cx="6096000" cy="646331"/>
          </a:xfrm>
          <a:prstGeom prst="rect">
            <a:avLst/>
          </a:prstGeom>
        </p:spPr>
        <p:txBody>
          <a:bodyPr>
            <a:spAutoFit/>
          </a:bodyPr>
          <a:lstStyle/>
          <a:p>
            <a:endParaRPr lang="fr-CA" dirty="0"/>
          </a:p>
          <a:p>
            <a:r>
              <a:rPr lang="fr-CA" dirty="0"/>
              <a:t> </a:t>
            </a:r>
          </a:p>
        </p:txBody>
      </p:sp>
      <p:sp>
        <p:nvSpPr>
          <p:cNvPr id="4" name="Rectangle 3"/>
          <p:cNvSpPr/>
          <p:nvPr/>
        </p:nvSpPr>
        <p:spPr>
          <a:xfrm>
            <a:off x="347528" y="521766"/>
            <a:ext cx="9420315" cy="1569660"/>
          </a:xfrm>
          <a:prstGeom prst="rect">
            <a:avLst/>
          </a:prstGeom>
        </p:spPr>
        <p:txBody>
          <a:bodyPr wrap="square">
            <a:spAutoFit/>
          </a:bodyPr>
          <a:lstStyle/>
          <a:p>
            <a:pPr lvl="0">
              <a:defRPr/>
            </a:pPr>
            <a:r>
              <a:rPr lang="pt-PT" sz="2400" b="1" kern="0" dirty="0">
                <a:solidFill>
                  <a:srgbClr val="003366"/>
                </a:solidFill>
              </a:rPr>
              <a:t>Catch (2024) : 1383t (negligible discards)</a:t>
            </a:r>
          </a:p>
          <a:p>
            <a:pPr lvl="0"/>
            <a:r>
              <a:rPr lang="pt-PT" sz="2400" b="1" kern="0" dirty="0">
                <a:solidFill>
                  <a:srgbClr val="003366"/>
                </a:solidFill>
                <a:sym typeface="Wingdings" pitchFamily="2" charset="2"/>
              </a:rPr>
              <a:t>F(2025) = 0.59  (average exploitation pattern 2022-2024, scaled to F2024)</a:t>
            </a:r>
            <a:endParaRPr lang="pt-PT" sz="2400" b="1" kern="0" baseline="-25000" dirty="0">
              <a:solidFill>
                <a:srgbClr val="003366"/>
              </a:solidFill>
              <a:sym typeface="Wingdings" pitchFamily="2" charset="2"/>
            </a:endParaRPr>
          </a:p>
          <a:p>
            <a:pPr lvl="0"/>
            <a:r>
              <a:rPr lang="pt-PT" sz="2400" b="1" kern="0" dirty="0">
                <a:solidFill>
                  <a:srgbClr val="003366"/>
                </a:solidFill>
                <a:sym typeface="Wingdings" pitchFamily="2" charset="2"/>
              </a:rPr>
              <a:t>Biomass (2026)=  1474 t &gt;MSY</a:t>
            </a:r>
            <a:r>
              <a:rPr lang="pt-PT" sz="2400" b="1" kern="0" baseline="-25000" dirty="0">
                <a:solidFill>
                  <a:srgbClr val="003366"/>
                </a:solidFill>
                <a:sym typeface="Wingdings" pitchFamily="2" charset="2"/>
              </a:rPr>
              <a:t>Btrigger </a:t>
            </a:r>
            <a:r>
              <a:rPr lang="pt-PT" sz="2400" b="1" kern="0" dirty="0">
                <a:solidFill>
                  <a:srgbClr val="003366"/>
                </a:solidFill>
                <a:sym typeface="Wingdings" pitchFamily="2" charset="2"/>
              </a:rPr>
              <a:t>1095 t FMSY=0.53 	</a:t>
            </a:r>
            <a:endParaRPr lang="pt-PT" sz="2400" b="1" kern="0" dirty="0">
              <a:solidFill>
                <a:srgbClr val="00265A"/>
              </a:solidFill>
              <a:sym typeface="Wingdings" pitchFamily="2" charset="2"/>
            </a:endParaRPr>
          </a:p>
          <a:p>
            <a:pPr lvl="0"/>
            <a:endParaRPr lang="pt-PT" sz="2400" b="1" kern="0" dirty="0">
              <a:solidFill>
                <a:srgbClr val="00265A"/>
              </a:solidFill>
              <a:sym typeface="Wingdings" pitchFamily="2" charset="2"/>
            </a:endParaRPr>
          </a:p>
        </p:txBody>
      </p:sp>
      <p:sp>
        <p:nvSpPr>
          <p:cNvPr id="6" name="TextBox 5">
            <a:extLst>
              <a:ext uri="{FF2B5EF4-FFF2-40B4-BE49-F238E27FC236}">
                <a16:creationId xmlns:a16="http://schemas.microsoft.com/office/drawing/2014/main" id="{6706A858-7550-974D-B1A8-406FF64BC822}"/>
              </a:ext>
            </a:extLst>
          </p:cNvPr>
          <p:cNvSpPr txBox="1"/>
          <p:nvPr/>
        </p:nvSpPr>
        <p:spPr>
          <a:xfrm>
            <a:off x="10243751" y="1722095"/>
            <a:ext cx="1791730" cy="3220608"/>
          </a:xfrm>
          <a:prstGeom prst="rect">
            <a:avLst/>
          </a:prstGeom>
        </p:spPr>
        <p:txBody>
          <a:bodyPr vert="horz" wrap="square" lIns="91440" tIns="45720" rIns="91440" bIns="45720" rtlCol="0" anchor="t">
            <a:noAutofit/>
          </a:bodyPr>
          <a:lstStyle/>
          <a:p>
            <a:endParaRPr lang="en-US" sz="2000" dirty="0">
              <a:solidFill>
                <a:schemeClr val="accent5"/>
              </a:solidFill>
              <a:latin typeface="+mn-lt"/>
            </a:endParaRPr>
          </a:p>
        </p:txBody>
      </p:sp>
      <p:sp>
        <p:nvSpPr>
          <p:cNvPr id="7" name="Rectangle 6">
            <a:extLst>
              <a:ext uri="{FF2B5EF4-FFF2-40B4-BE49-F238E27FC236}">
                <a16:creationId xmlns:a16="http://schemas.microsoft.com/office/drawing/2014/main" id="{23312A95-C6C3-2F40-B3C8-FF023A52430F}"/>
              </a:ext>
            </a:extLst>
          </p:cNvPr>
          <p:cNvSpPr/>
          <p:nvPr/>
        </p:nvSpPr>
        <p:spPr>
          <a:xfrm>
            <a:off x="10780768" y="2850205"/>
            <a:ext cx="2467596" cy="407035"/>
          </a:xfrm>
          <a:prstGeom prst="rect">
            <a:avLst/>
          </a:prstGeom>
        </p:spPr>
        <p:txBody>
          <a:bodyPr wrap="square">
            <a:spAutoFit/>
          </a:bodyPr>
          <a:lstStyle/>
          <a:p>
            <a:pPr algn="just">
              <a:lnSpc>
                <a:spcPct val="107000"/>
              </a:lnSpc>
              <a:spcAft>
                <a:spcPts val="0"/>
              </a:spcAft>
            </a:pPr>
            <a:r>
              <a:rPr lang="en-CA" sz="2000" dirty="0">
                <a:latin typeface="Calibri" panose="020F0502020204030204" pitchFamily="34" charset="0"/>
                <a:ea typeface="Times New Roman" panose="02020603050405020304" pitchFamily="18" charset="0"/>
                <a:cs typeface="Calibri" panose="020F0502020204030204" pitchFamily="34" charset="0"/>
              </a:rPr>
              <a:t>SS3</a:t>
            </a:r>
            <a:endParaRPr lang="en-GB" sz="2000" dirty="0">
              <a:latin typeface="Calibri" panose="020F0502020204030204" pitchFamily="34" charset="0"/>
              <a:ea typeface="Times New Roman" panose="02020603050405020304" pitchFamily="18" charset="0"/>
              <a:cs typeface="Calibri" panose="020F0502020204030204" pitchFamily="34" charset="0"/>
            </a:endParaRPr>
          </a:p>
        </p:txBody>
      </p:sp>
      <p:sp>
        <p:nvSpPr>
          <p:cNvPr id="5" name="TextBox 4">
            <a:extLst>
              <a:ext uri="{FF2B5EF4-FFF2-40B4-BE49-F238E27FC236}">
                <a16:creationId xmlns:a16="http://schemas.microsoft.com/office/drawing/2014/main" id="{BDE0AC0D-FDCA-4D69-BCEB-B93299A677E8}"/>
              </a:ext>
            </a:extLst>
          </p:cNvPr>
          <p:cNvSpPr txBox="1"/>
          <p:nvPr/>
        </p:nvSpPr>
        <p:spPr>
          <a:xfrm>
            <a:off x="1947997" y="5292384"/>
            <a:ext cx="4148001" cy="522515"/>
          </a:xfrm>
          <a:prstGeom prst="rect">
            <a:avLst/>
          </a:prstGeom>
        </p:spPr>
        <p:txBody>
          <a:bodyPr vert="horz" wrap="square" lIns="91440" tIns="45720" rIns="91440" bIns="45720" rtlCol="0" anchor="t">
            <a:noAutofit/>
          </a:bodyPr>
          <a:lstStyle/>
          <a:p>
            <a:endParaRPr lang="en-GB" sz="2400" dirty="0" err="1">
              <a:latin typeface="+mn-lt"/>
            </a:endParaRPr>
          </a:p>
        </p:txBody>
      </p:sp>
      <p:pic>
        <p:nvPicPr>
          <p:cNvPr id="2" name="Picture 1">
            <a:extLst>
              <a:ext uri="{FF2B5EF4-FFF2-40B4-BE49-F238E27FC236}">
                <a16:creationId xmlns:a16="http://schemas.microsoft.com/office/drawing/2014/main" id="{D8485C67-7A6F-4FCE-9C63-B02B5CAC12C4}"/>
              </a:ext>
            </a:extLst>
          </p:cNvPr>
          <p:cNvPicPr>
            <a:picLocks noChangeAspect="1"/>
          </p:cNvPicPr>
          <p:nvPr/>
        </p:nvPicPr>
        <p:blipFill>
          <a:blip r:embed="rId3"/>
          <a:stretch>
            <a:fillRect/>
          </a:stretch>
        </p:blipFill>
        <p:spPr>
          <a:xfrm>
            <a:off x="156519" y="1790205"/>
            <a:ext cx="10148341" cy="4404380"/>
          </a:xfrm>
          <a:prstGeom prst="rect">
            <a:avLst/>
          </a:prstGeom>
        </p:spPr>
      </p:pic>
    </p:spTree>
    <p:extLst>
      <p:ext uri="{BB962C8B-B14F-4D97-AF65-F5344CB8AC3E}">
        <p14:creationId xmlns:p14="http://schemas.microsoft.com/office/powerpoint/2010/main" val="208345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693967" y="1380719"/>
            <a:ext cx="9280027" cy="4924425"/>
          </a:xfrm>
          <a:prstGeom prst="rect">
            <a:avLst/>
          </a:prstGeom>
        </p:spPr>
        <p:txBody>
          <a:bodyPr wrap="square">
            <a:spAutoFit/>
          </a:bodyPr>
          <a:lstStyle/>
          <a:p>
            <a:pPr marL="457200" lvl="0" indent="-457200">
              <a:buFont typeface="Arial" panose="020B0604020202020204" pitchFamily="34" charset="0"/>
              <a:buChar char="•"/>
              <a:defRPr/>
            </a:pPr>
            <a:r>
              <a:rPr lang="en-CA" sz="2400" kern="0" dirty="0">
                <a:solidFill>
                  <a:srgbClr val="003366"/>
                </a:solidFill>
              </a:rPr>
              <a:t>WKBSS3</a:t>
            </a:r>
            <a:endParaRPr lang="en-CA" sz="2400" kern="0" baseline="-25000" dirty="0">
              <a:solidFill>
                <a:srgbClr val="003366"/>
              </a:solidFill>
            </a:endParaRPr>
          </a:p>
          <a:p>
            <a:pPr marL="457200" lvl="0" indent="-457200">
              <a:buFont typeface="Arial" panose="020B0604020202020204" pitchFamily="34" charset="0"/>
              <a:buChar char="•"/>
              <a:defRPr/>
            </a:pPr>
            <a:r>
              <a:rPr lang="en-CA" sz="2400" kern="0" dirty="0">
                <a:solidFill>
                  <a:srgbClr val="003366"/>
                </a:solidFill>
              </a:rPr>
              <a:t>Examined</a:t>
            </a:r>
          </a:p>
          <a:p>
            <a:pPr marL="914400" lvl="1" indent="-457200">
              <a:buFont typeface="Arial" panose="020B0604020202020204" pitchFamily="34" charset="0"/>
              <a:buChar char="•"/>
              <a:defRPr/>
            </a:pPr>
            <a:r>
              <a:rPr lang="en-CA" sz="2400" kern="0" dirty="0">
                <a:solidFill>
                  <a:srgbClr val="003366"/>
                </a:solidFill>
              </a:rPr>
              <a:t>Catch</a:t>
            </a:r>
          </a:p>
          <a:p>
            <a:pPr marL="914400" lvl="1" indent="-457200">
              <a:buFont typeface="Arial" panose="020B0604020202020204" pitchFamily="34" charset="0"/>
              <a:buChar char="•"/>
              <a:defRPr/>
            </a:pPr>
            <a:r>
              <a:rPr lang="en-CA" sz="2400" kern="0" dirty="0">
                <a:solidFill>
                  <a:srgbClr val="003366"/>
                </a:solidFill>
              </a:rPr>
              <a:t>Indices (2 surveys </a:t>
            </a:r>
            <a:r>
              <a:rPr lang="en-GB" sz="2400" dirty="0"/>
              <a:t>Spanish North Coast Bottom Trawl Survey and two commercial indices (standardized LPUE series from SP-TRAWLERS and standardized SP-CEDGNS8c, no change but examined some others )	</a:t>
            </a:r>
          </a:p>
          <a:p>
            <a:pPr marL="914400" lvl="1" indent="-457200">
              <a:buFont typeface="Arial" panose="020B0604020202020204" pitchFamily="34" charset="0"/>
              <a:buChar char="•"/>
              <a:defRPr/>
            </a:pPr>
            <a:r>
              <a:rPr lang="en-GB" sz="2400" dirty="0"/>
              <a:t>Natural mortality (sex and age dependent, change)</a:t>
            </a:r>
          </a:p>
          <a:p>
            <a:pPr marL="914400" lvl="1" indent="-457200">
              <a:buFont typeface="Arial" panose="020B0604020202020204" pitchFamily="34" charset="0"/>
              <a:buChar char="•"/>
              <a:defRPr/>
            </a:pPr>
            <a:r>
              <a:rPr lang="en-GB" sz="2400" dirty="0"/>
              <a:t>Growth</a:t>
            </a:r>
            <a:endParaRPr lang="en-CA" sz="2400" kern="0" dirty="0">
              <a:solidFill>
                <a:srgbClr val="003366"/>
              </a:solidFill>
            </a:endParaRPr>
          </a:p>
          <a:p>
            <a:pPr marL="342900" indent="-342900">
              <a:buFont typeface="Arial" panose="020B0604020202020204" pitchFamily="34" charset="0"/>
              <a:buChar char="•"/>
              <a:defRPr/>
            </a:pPr>
            <a:r>
              <a:rPr lang="pt-PT" sz="2400" kern="0" dirty="0">
                <a:solidFill>
                  <a:srgbClr val="003366"/>
                </a:solidFill>
              </a:rPr>
              <a:t>Tested various combinations of these factors</a:t>
            </a:r>
          </a:p>
          <a:p>
            <a:pPr marL="342900" indent="-342900">
              <a:buFont typeface="Arial" panose="020B0604020202020204" pitchFamily="34" charset="0"/>
              <a:buChar char="•"/>
              <a:defRPr/>
            </a:pPr>
            <a:r>
              <a:rPr lang="pt-PT" sz="2400" kern="0" dirty="0">
                <a:solidFill>
                  <a:srgbClr val="003366"/>
                </a:solidFill>
              </a:rPr>
              <a:t>Extensive diagnostics on final model</a:t>
            </a:r>
          </a:p>
          <a:p>
            <a:pPr marL="342900" indent="-342900">
              <a:buFont typeface="Arial" panose="020B0604020202020204" pitchFamily="34" charset="0"/>
              <a:buChar char="•"/>
              <a:defRPr/>
            </a:pPr>
            <a:r>
              <a:rPr lang="pt-PT" sz="2400" kern="0" dirty="0">
                <a:solidFill>
                  <a:srgbClr val="003366"/>
                </a:solidFill>
              </a:rPr>
              <a:t>SS3 – updated from previous SS3</a:t>
            </a:r>
          </a:p>
          <a:p>
            <a:pPr marL="457200" lvl="0" indent="-457200">
              <a:buFont typeface="Arial" panose="020B0604020202020204" pitchFamily="34" charset="0"/>
              <a:buChar char="•"/>
              <a:defRPr/>
            </a:pPr>
            <a:endParaRPr lang="en-CA" sz="2600" kern="0" dirty="0">
              <a:solidFill>
                <a:srgbClr val="003366"/>
              </a:solidFill>
            </a:endParaRPr>
          </a:p>
        </p:txBody>
      </p:sp>
      <p:sp>
        <p:nvSpPr>
          <p:cNvPr id="9" name="CaixaDeTexto 7">
            <a:extLst>
              <a:ext uri="{FF2B5EF4-FFF2-40B4-BE49-F238E27FC236}">
                <a16:creationId xmlns:a16="http://schemas.microsoft.com/office/drawing/2014/main" id="{07EF9DA2-49A9-4D9D-A9AB-E75906C7A5D5}"/>
              </a:ext>
            </a:extLst>
          </p:cNvPr>
          <p:cNvSpPr txBox="1"/>
          <p:nvPr/>
        </p:nvSpPr>
        <p:spPr>
          <a:xfrm>
            <a:off x="-1057" y="552147"/>
            <a:ext cx="9834374"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Advice for 2026: benchmarked</a:t>
            </a:r>
            <a:endParaRPr kumimoji="0" lang="en-CA" sz="2800" b="0" i="0" u="none" strike="noStrike" kern="0" cap="none" spc="0" normalizeH="0" baseline="0" noProof="0" dirty="0">
              <a:ln>
                <a:noFill/>
              </a:ln>
              <a:solidFill>
                <a:srgbClr val="003366">
                  <a:lumMod val="50000"/>
                </a:srgbClr>
              </a:solidFill>
              <a:effectLst/>
              <a:uLnTx/>
              <a:uFillTx/>
            </a:endParaRP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White anglerfish in divisions 8c and 9a</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spTree>
    <p:extLst>
      <p:ext uri="{BB962C8B-B14F-4D97-AF65-F5344CB8AC3E}">
        <p14:creationId xmlns:p14="http://schemas.microsoft.com/office/powerpoint/2010/main" val="1951855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9113481" y="1296313"/>
            <a:ext cx="3078519" cy="3293209"/>
          </a:xfrm>
          <a:prstGeom prst="rect">
            <a:avLst/>
          </a:prstGeom>
        </p:spPr>
        <p:txBody>
          <a:bodyPr wrap="square">
            <a:spAutoFit/>
          </a:bodyPr>
          <a:lstStyle/>
          <a:p>
            <a:pPr marL="457200" lvl="0" indent="-457200">
              <a:buFont typeface="Arial" panose="020B0604020202020204" pitchFamily="34" charset="0"/>
              <a:buChar char="•"/>
              <a:defRPr/>
            </a:pPr>
            <a:r>
              <a:rPr lang="en-CA" sz="2600" kern="0" dirty="0">
                <a:solidFill>
                  <a:srgbClr val="003366"/>
                </a:solidFill>
              </a:rPr>
              <a:t>F below F</a:t>
            </a:r>
            <a:r>
              <a:rPr lang="en-CA" sz="2600" kern="0" baseline="-25000" dirty="0">
                <a:solidFill>
                  <a:srgbClr val="003366"/>
                </a:solidFill>
              </a:rPr>
              <a:t>MSY</a:t>
            </a:r>
          </a:p>
          <a:p>
            <a:pPr marL="457200" lvl="0" indent="-457200">
              <a:buFont typeface="Arial" panose="020B0604020202020204" pitchFamily="34" charset="0"/>
              <a:buChar char="•"/>
              <a:defRPr/>
            </a:pPr>
            <a:r>
              <a:rPr lang="en-CA" sz="2600" kern="0" dirty="0">
                <a:solidFill>
                  <a:srgbClr val="003366"/>
                </a:solidFill>
              </a:rPr>
              <a:t>SSB above MSY </a:t>
            </a:r>
            <a:r>
              <a:rPr lang="en-CA" sz="2600" kern="0" dirty="0" err="1">
                <a:solidFill>
                  <a:srgbClr val="003366"/>
                </a:solidFill>
              </a:rPr>
              <a:t>Btrigger</a:t>
            </a:r>
            <a:endParaRPr lang="en-CA" sz="2600" kern="0" dirty="0">
              <a:solidFill>
                <a:srgbClr val="003366"/>
              </a:solidFill>
            </a:endParaRPr>
          </a:p>
          <a:p>
            <a:pPr marL="457200" lvl="0" indent="-457200">
              <a:buFont typeface="Arial" panose="020B0604020202020204" pitchFamily="34" charset="0"/>
              <a:buChar char="•"/>
              <a:defRPr/>
            </a:pPr>
            <a:r>
              <a:rPr lang="en-CA" sz="2600" kern="0" dirty="0">
                <a:solidFill>
                  <a:srgbClr val="003366"/>
                </a:solidFill>
              </a:rPr>
              <a:t>Advice higher – result of benchmark</a:t>
            </a:r>
          </a:p>
          <a:p>
            <a:pPr marL="457200" lvl="0" indent="-457200">
              <a:buFont typeface="Arial" panose="020B0604020202020204" pitchFamily="34" charset="0"/>
              <a:buChar char="•"/>
              <a:defRPr/>
            </a:pPr>
            <a:r>
              <a:rPr lang="en-CA" sz="2600" kern="0" dirty="0">
                <a:solidFill>
                  <a:srgbClr val="003366"/>
                </a:solidFill>
              </a:rPr>
              <a:t>No index for older fish</a:t>
            </a:r>
          </a:p>
        </p:txBody>
      </p:sp>
      <p:sp>
        <p:nvSpPr>
          <p:cNvPr id="9" name="CaixaDeTexto 7">
            <a:extLst>
              <a:ext uri="{FF2B5EF4-FFF2-40B4-BE49-F238E27FC236}">
                <a16:creationId xmlns:a16="http://schemas.microsoft.com/office/drawing/2014/main" id="{07EF9DA2-49A9-4D9D-A9AB-E75906C7A5D5}"/>
              </a:ext>
            </a:extLst>
          </p:cNvPr>
          <p:cNvSpPr txBox="1"/>
          <p:nvPr/>
        </p:nvSpPr>
        <p:spPr>
          <a:xfrm>
            <a:off x="-1057" y="552147"/>
            <a:ext cx="9834374"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Advice for 2026: EU MAP: </a:t>
            </a:r>
            <a:r>
              <a:rPr kumimoji="0" lang="pt-PT" sz="2800" b="0" i="0" u="none" strike="noStrike" kern="0" cap="none" spc="0" normalizeH="0" baseline="0" noProof="0" dirty="0">
                <a:ln>
                  <a:noFill/>
                </a:ln>
                <a:solidFill>
                  <a:srgbClr val="003366">
                    <a:lumMod val="50000"/>
                  </a:srgbClr>
                </a:solidFill>
                <a:effectLst/>
                <a:uLnTx/>
                <a:uFillTx/>
              </a:rPr>
              <a:t>Catch </a:t>
            </a:r>
            <a:r>
              <a:rPr lang="en-CA" sz="2800" u="none" kern="0" dirty="0">
                <a:solidFill>
                  <a:srgbClr val="003366">
                    <a:lumMod val="50000"/>
                  </a:srgbClr>
                </a:solidFill>
              </a:rPr>
              <a:t>2721</a:t>
            </a:r>
            <a:r>
              <a:rPr kumimoji="0" lang="en-CA" sz="2800" b="0" i="0" strike="noStrike" kern="0" cap="none" spc="0" normalizeH="0" baseline="0" noProof="0" dirty="0">
                <a:ln>
                  <a:noFill/>
                </a:ln>
                <a:solidFill>
                  <a:srgbClr val="003366">
                    <a:lumMod val="50000"/>
                  </a:srgbClr>
                </a:solidFill>
                <a:effectLst/>
                <a:uLnTx/>
                <a:uFillTx/>
              </a:rPr>
              <a:t> – 4428 t advice +</a:t>
            </a:r>
            <a:r>
              <a:rPr kumimoji="0" lang="en-CA" sz="2800" b="0" i="0" u="none" strike="noStrike" kern="0" cap="none" spc="0" normalizeH="0" baseline="0" noProof="0" dirty="0">
                <a:ln>
                  <a:noFill/>
                </a:ln>
                <a:solidFill>
                  <a:srgbClr val="003366">
                    <a:lumMod val="50000"/>
                  </a:srgbClr>
                </a:solidFill>
                <a:effectLst/>
                <a:uLnTx/>
                <a:uFillTx/>
              </a:rPr>
              <a:t>15 to +30%</a:t>
            </a: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White anglerfish in divisions 8c and 9a</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pic>
        <p:nvPicPr>
          <p:cNvPr id="2" name="Picture 1">
            <a:extLst>
              <a:ext uri="{FF2B5EF4-FFF2-40B4-BE49-F238E27FC236}">
                <a16:creationId xmlns:a16="http://schemas.microsoft.com/office/drawing/2014/main" id="{9EF787C9-65BA-464D-8A05-4675168EFD55}"/>
              </a:ext>
            </a:extLst>
          </p:cNvPr>
          <p:cNvPicPr>
            <a:picLocks noChangeAspect="1"/>
          </p:cNvPicPr>
          <p:nvPr/>
        </p:nvPicPr>
        <p:blipFill>
          <a:blip r:embed="rId3"/>
          <a:stretch>
            <a:fillRect/>
          </a:stretch>
        </p:blipFill>
        <p:spPr>
          <a:xfrm>
            <a:off x="184731" y="1164111"/>
            <a:ext cx="8918585" cy="5141742"/>
          </a:xfrm>
          <a:prstGeom prst="rect">
            <a:avLst/>
          </a:prstGeom>
        </p:spPr>
      </p:pic>
    </p:spTree>
    <p:extLst>
      <p:ext uri="{BB962C8B-B14F-4D97-AF65-F5344CB8AC3E}">
        <p14:creationId xmlns:p14="http://schemas.microsoft.com/office/powerpoint/2010/main" val="3545664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2" y="0"/>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White anglerfish in divisions 8c and 9a</a:t>
            </a:r>
            <a:endParaRPr lang="en-GB" sz="2800" b="1" dirty="0">
              <a:solidFill>
                <a:srgbClr val="FFFFFF"/>
              </a:solidFill>
              <a:latin typeface="Calibri"/>
            </a:endParaRP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3" name="Rectangle 2">
            <a:extLst>
              <a:ext uri="{FF2B5EF4-FFF2-40B4-BE49-F238E27FC236}">
                <a16:creationId xmlns:a16="http://schemas.microsoft.com/office/drawing/2014/main" id="{D01279F7-8889-4C91-9FDA-0153D15B72FD}"/>
              </a:ext>
            </a:extLst>
          </p:cNvPr>
          <p:cNvSpPr/>
          <p:nvPr/>
        </p:nvSpPr>
        <p:spPr>
          <a:xfrm>
            <a:off x="3048000" y="3105835"/>
            <a:ext cx="6096000" cy="646331"/>
          </a:xfrm>
          <a:prstGeom prst="rect">
            <a:avLst/>
          </a:prstGeom>
        </p:spPr>
        <p:txBody>
          <a:bodyPr>
            <a:spAutoFit/>
          </a:bodyPr>
          <a:lstStyle/>
          <a:p>
            <a:endParaRPr lang="fr-CA" dirty="0"/>
          </a:p>
          <a:p>
            <a:r>
              <a:rPr lang="fr-CA" dirty="0"/>
              <a:t> </a:t>
            </a:r>
          </a:p>
        </p:txBody>
      </p:sp>
      <p:sp>
        <p:nvSpPr>
          <p:cNvPr id="4" name="Rectangle 3"/>
          <p:cNvSpPr/>
          <p:nvPr/>
        </p:nvSpPr>
        <p:spPr>
          <a:xfrm>
            <a:off x="347528" y="521766"/>
            <a:ext cx="9420315" cy="1569660"/>
          </a:xfrm>
          <a:prstGeom prst="rect">
            <a:avLst/>
          </a:prstGeom>
        </p:spPr>
        <p:txBody>
          <a:bodyPr wrap="square">
            <a:spAutoFit/>
          </a:bodyPr>
          <a:lstStyle/>
          <a:p>
            <a:pPr lvl="0">
              <a:defRPr/>
            </a:pPr>
            <a:r>
              <a:rPr lang="pt-PT" sz="2400" b="1" kern="0" dirty="0">
                <a:solidFill>
                  <a:srgbClr val="003366"/>
                </a:solidFill>
              </a:rPr>
              <a:t>Catch (2024) : 1079 t (negligible discards)</a:t>
            </a:r>
          </a:p>
          <a:p>
            <a:pPr lvl="0"/>
            <a:r>
              <a:rPr lang="pt-PT" sz="2400" b="1" kern="0" dirty="0">
                <a:solidFill>
                  <a:srgbClr val="003366"/>
                </a:solidFill>
                <a:sym typeface="Wingdings" pitchFamily="2" charset="2"/>
              </a:rPr>
              <a:t>F(2025)=0.074  (Average 2022-2024)</a:t>
            </a:r>
          </a:p>
          <a:p>
            <a:pPr lvl="0"/>
            <a:r>
              <a:rPr lang="pt-PT" sz="2400" b="1" kern="0" dirty="0">
                <a:solidFill>
                  <a:srgbClr val="003366"/>
                </a:solidFill>
                <a:sym typeface="Wingdings" pitchFamily="2" charset="2"/>
              </a:rPr>
              <a:t>SSB(2026)=  7649 t &gt;MSY</a:t>
            </a:r>
            <a:r>
              <a:rPr lang="pt-PT" sz="2400" b="1" kern="0" baseline="-25000" dirty="0">
                <a:solidFill>
                  <a:srgbClr val="003366"/>
                </a:solidFill>
                <a:sym typeface="Wingdings" pitchFamily="2" charset="2"/>
              </a:rPr>
              <a:t>Btrigger </a:t>
            </a:r>
            <a:r>
              <a:rPr lang="pt-PT" sz="2400" b="1" kern="0" dirty="0">
                <a:solidFill>
                  <a:srgbClr val="003366"/>
                </a:solidFill>
                <a:sym typeface="Wingdings" pitchFamily="2" charset="2"/>
              </a:rPr>
              <a:t>(4373 t)  F</a:t>
            </a:r>
            <a:r>
              <a:rPr lang="pt-PT" sz="2400" b="1" kern="0" baseline="-25000" dirty="0">
                <a:solidFill>
                  <a:srgbClr val="003366"/>
                </a:solidFill>
                <a:sym typeface="Wingdings" pitchFamily="2" charset="2"/>
              </a:rPr>
              <a:t>MSY</a:t>
            </a:r>
            <a:r>
              <a:rPr lang="pt-PT" sz="2400" b="1" kern="0" dirty="0">
                <a:solidFill>
                  <a:srgbClr val="003366"/>
                </a:solidFill>
                <a:sym typeface="Wingdings" pitchFamily="2" charset="2"/>
              </a:rPr>
              <a:t> =0.198</a:t>
            </a:r>
            <a:endParaRPr lang="pt-PT" sz="2400" b="1" kern="0" dirty="0">
              <a:solidFill>
                <a:srgbClr val="00265A"/>
              </a:solidFill>
              <a:sym typeface="Wingdings" pitchFamily="2" charset="2"/>
            </a:endParaRPr>
          </a:p>
          <a:p>
            <a:pPr lvl="0"/>
            <a:endParaRPr lang="pt-PT" sz="2400" b="1" kern="0" dirty="0">
              <a:solidFill>
                <a:srgbClr val="00265A"/>
              </a:solidFill>
              <a:sym typeface="Wingdings" pitchFamily="2" charset="2"/>
            </a:endParaRPr>
          </a:p>
        </p:txBody>
      </p:sp>
      <p:sp>
        <p:nvSpPr>
          <p:cNvPr id="6" name="TextBox 5">
            <a:extLst>
              <a:ext uri="{FF2B5EF4-FFF2-40B4-BE49-F238E27FC236}">
                <a16:creationId xmlns:a16="http://schemas.microsoft.com/office/drawing/2014/main" id="{6706A858-7550-974D-B1A8-406FF64BC822}"/>
              </a:ext>
            </a:extLst>
          </p:cNvPr>
          <p:cNvSpPr txBox="1"/>
          <p:nvPr/>
        </p:nvSpPr>
        <p:spPr>
          <a:xfrm>
            <a:off x="10243751" y="1722095"/>
            <a:ext cx="1791730" cy="3220608"/>
          </a:xfrm>
          <a:prstGeom prst="rect">
            <a:avLst/>
          </a:prstGeom>
        </p:spPr>
        <p:txBody>
          <a:bodyPr vert="horz" wrap="square" lIns="91440" tIns="45720" rIns="91440" bIns="45720" rtlCol="0" anchor="t">
            <a:noAutofit/>
          </a:bodyPr>
          <a:lstStyle/>
          <a:p>
            <a:endParaRPr lang="en-US" sz="2000" dirty="0">
              <a:solidFill>
                <a:schemeClr val="accent5"/>
              </a:solidFill>
              <a:latin typeface="+mn-lt"/>
            </a:endParaRPr>
          </a:p>
        </p:txBody>
      </p:sp>
      <p:sp>
        <p:nvSpPr>
          <p:cNvPr id="7" name="Rectangle 6">
            <a:extLst>
              <a:ext uri="{FF2B5EF4-FFF2-40B4-BE49-F238E27FC236}">
                <a16:creationId xmlns:a16="http://schemas.microsoft.com/office/drawing/2014/main" id="{23312A95-C6C3-2F40-B3C8-FF023A52430F}"/>
              </a:ext>
            </a:extLst>
          </p:cNvPr>
          <p:cNvSpPr/>
          <p:nvPr/>
        </p:nvSpPr>
        <p:spPr>
          <a:xfrm>
            <a:off x="6878770" y="2697527"/>
            <a:ext cx="4953918" cy="375552"/>
          </a:xfrm>
          <a:prstGeom prst="rect">
            <a:avLst/>
          </a:prstGeom>
        </p:spPr>
        <p:txBody>
          <a:bodyPr wrap="square">
            <a:spAutoFit/>
          </a:bodyPr>
          <a:lstStyle/>
          <a:p>
            <a:pPr algn="just">
              <a:lnSpc>
                <a:spcPct val="107000"/>
              </a:lnSpc>
              <a:spcAft>
                <a:spcPts val="0"/>
              </a:spcAft>
            </a:pPr>
            <a:endParaRPr lang="en-GB" dirty="0">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Box 7">
            <a:extLst>
              <a:ext uri="{FF2B5EF4-FFF2-40B4-BE49-F238E27FC236}">
                <a16:creationId xmlns:a16="http://schemas.microsoft.com/office/drawing/2014/main" id="{9E3D10C7-2D8E-4050-AB67-E0EFD52CAB16}"/>
              </a:ext>
            </a:extLst>
          </p:cNvPr>
          <p:cNvSpPr txBox="1"/>
          <p:nvPr/>
        </p:nvSpPr>
        <p:spPr>
          <a:xfrm>
            <a:off x="1114697" y="5872404"/>
            <a:ext cx="4476206" cy="362154"/>
          </a:xfrm>
          <a:prstGeom prst="rect">
            <a:avLst/>
          </a:prstGeom>
        </p:spPr>
        <p:txBody>
          <a:bodyPr vert="horz" wrap="square" lIns="91440" tIns="45720" rIns="91440" bIns="45720" rtlCol="0" anchor="t">
            <a:noAutofit/>
          </a:bodyPr>
          <a:lstStyle/>
          <a:p>
            <a:endParaRPr lang="en-GB" sz="2400" dirty="0" err="1">
              <a:latin typeface="+mn-lt"/>
            </a:endParaRPr>
          </a:p>
        </p:txBody>
      </p:sp>
      <p:sp>
        <p:nvSpPr>
          <p:cNvPr id="5" name="Rectangle 4">
            <a:extLst>
              <a:ext uri="{FF2B5EF4-FFF2-40B4-BE49-F238E27FC236}">
                <a16:creationId xmlns:a16="http://schemas.microsoft.com/office/drawing/2014/main" id="{2328F661-7736-4336-AFDB-6D8966B15AC0}"/>
              </a:ext>
            </a:extLst>
          </p:cNvPr>
          <p:cNvSpPr/>
          <p:nvPr/>
        </p:nvSpPr>
        <p:spPr>
          <a:xfrm>
            <a:off x="5590903" y="5689903"/>
            <a:ext cx="6096000" cy="646331"/>
          </a:xfrm>
          <a:prstGeom prst="rect">
            <a:avLst/>
          </a:prstGeom>
        </p:spPr>
        <p:txBody>
          <a:bodyPr wrap="square">
            <a:spAutoFit/>
          </a:bodyPr>
          <a:lstStyle/>
          <a:p>
            <a:pPr marL="342900" indent="-342900">
              <a:buFont typeface="Arial" panose="020B0604020202020204" pitchFamily="34" charset="0"/>
              <a:buChar char="•"/>
              <a:defRPr/>
            </a:pPr>
            <a:r>
              <a:rPr lang="en-CA" kern="0" dirty="0">
                <a:solidFill>
                  <a:srgbClr val="003366"/>
                </a:solidFill>
              </a:rPr>
              <a:t>Two species not separated in landing statistics</a:t>
            </a:r>
            <a:endParaRPr lang="pt-PT" kern="0" dirty="0">
              <a:solidFill>
                <a:srgbClr val="003366"/>
              </a:solidFill>
            </a:endParaRPr>
          </a:p>
          <a:p>
            <a:pPr marL="342900" indent="-342900">
              <a:buFont typeface="Arial" panose="020B0604020202020204" pitchFamily="34" charset="0"/>
              <a:buChar char="•"/>
              <a:defRPr/>
            </a:pPr>
            <a:r>
              <a:rPr lang="pt-PT" kern="0" dirty="0">
                <a:solidFill>
                  <a:srgbClr val="003366"/>
                </a:solidFill>
              </a:rPr>
              <a:t>TAC combined with black-bellied anglerfish</a:t>
            </a:r>
          </a:p>
        </p:txBody>
      </p:sp>
      <p:pic>
        <p:nvPicPr>
          <p:cNvPr id="2" name="Picture 1">
            <a:extLst>
              <a:ext uri="{FF2B5EF4-FFF2-40B4-BE49-F238E27FC236}">
                <a16:creationId xmlns:a16="http://schemas.microsoft.com/office/drawing/2014/main" id="{C2C60C7C-663C-4497-82EB-45338AD3E74B}"/>
              </a:ext>
            </a:extLst>
          </p:cNvPr>
          <p:cNvPicPr>
            <a:picLocks noChangeAspect="1"/>
          </p:cNvPicPr>
          <p:nvPr/>
        </p:nvPicPr>
        <p:blipFill>
          <a:blip r:embed="rId3"/>
          <a:stretch>
            <a:fillRect/>
          </a:stretch>
        </p:blipFill>
        <p:spPr>
          <a:xfrm>
            <a:off x="96576" y="1625061"/>
            <a:ext cx="9671267" cy="4043213"/>
          </a:xfrm>
          <a:prstGeom prst="rect">
            <a:avLst/>
          </a:prstGeom>
        </p:spPr>
      </p:pic>
    </p:spTree>
    <p:extLst>
      <p:ext uri="{BB962C8B-B14F-4D97-AF65-F5344CB8AC3E}">
        <p14:creationId xmlns:p14="http://schemas.microsoft.com/office/powerpoint/2010/main" val="4065713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8906493" y="1658427"/>
            <a:ext cx="3285507" cy="4647426"/>
          </a:xfrm>
          <a:prstGeom prst="rect">
            <a:avLst/>
          </a:prstGeom>
        </p:spPr>
        <p:txBody>
          <a:bodyPr wrap="square">
            <a:spAutoFit/>
          </a:bodyPr>
          <a:lstStyle/>
          <a:p>
            <a:pPr marL="457200" lvl="0" indent="-457200">
              <a:buFont typeface="Arial" panose="020B0604020202020204" pitchFamily="34" charset="0"/>
              <a:buChar char="•"/>
              <a:defRPr/>
            </a:pPr>
            <a:r>
              <a:rPr lang="en-CA" sz="2600" kern="0" dirty="0">
                <a:solidFill>
                  <a:srgbClr val="003366"/>
                </a:solidFill>
              </a:rPr>
              <a:t>F below F</a:t>
            </a:r>
            <a:r>
              <a:rPr lang="en-CA" sz="2600" kern="0" baseline="-25000" dirty="0">
                <a:solidFill>
                  <a:srgbClr val="003366"/>
                </a:solidFill>
              </a:rPr>
              <a:t>MSY</a:t>
            </a:r>
          </a:p>
          <a:p>
            <a:pPr marL="457200" lvl="0" indent="-457200">
              <a:buFont typeface="Arial" panose="020B0604020202020204" pitchFamily="34" charset="0"/>
              <a:buChar char="•"/>
              <a:defRPr/>
            </a:pPr>
            <a:r>
              <a:rPr lang="en-CA" sz="2600" kern="0" dirty="0">
                <a:solidFill>
                  <a:srgbClr val="003366"/>
                </a:solidFill>
              </a:rPr>
              <a:t>SSB above MSY </a:t>
            </a:r>
            <a:r>
              <a:rPr lang="en-CA" sz="2600" kern="0" dirty="0" err="1">
                <a:solidFill>
                  <a:srgbClr val="003366"/>
                </a:solidFill>
              </a:rPr>
              <a:t>Btrigger</a:t>
            </a:r>
            <a:endParaRPr lang="en-CA" sz="2600" kern="0" dirty="0">
              <a:solidFill>
                <a:srgbClr val="003366"/>
              </a:solidFill>
            </a:endParaRPr>
          </a:p>
          <a:p>
            <a:pPr marL="342900" indent="-342900">
              <a:buFont typeface="Arial" panose="020B0604020202020204" pitchFamily="34" charset="0"/>
              <a:buChar char="•"/>
              <a:defRPr/>
            </a:pPr>
            <a:r>
              <a:rPr lang="en-CA" sz="2400" kern="0" dirty="0">
                <a:solidFill>
                  <a:srgbClr val="003366"/>
                </a:solidFill>
              </a:rPr>
              <a:t>Two species not separated in landing statistics</a:t>
            </a:r>
            <a:endParaRPr lang="pt-PT" sz="2400" kern="0" dirty="0">
              <a:solidFill>
                <a:srgbClr val="003366"/>
              </a:solidFill>
            </a:endParaRPr>
          </a:p>
          <a:p>
            <a:pPr marL="342900" indent="-342900">
              <a:buFont typeface="Arial" panose="020B0604020202020204" pitchFamily="34" charset="0"/>
              <a:buChar char="•"/>
              <a:defRPr/>
            </a:pPr>
            <a:r>
              <a:rPr lang="pt-PT" sz="2400" kern="0" dirty="0">
                <a:solidFill>
                  <a:srgbClr val="003366"/>
                </a:solidFill>
              </a:rPr>
              <a:t>TAC combined with four spot megrim</a:t>
            </a:r>
          </a:p>
          <a:p>
            <a:pPr marL="342900" indent="-342900">
              <a:buFont typeface="Arial" panose="020B0604020202020204" pitchFamily="34" charset="0"/>
              <a:buChar char="•"/>
              <a:defRPr/>
            </a:pPr>
            <a:r>
              <a:rPr lang="pt-PT" sz="2400" kern="0" dirty="0">
                <a:solidFill>
                  <a:srgbClr val="003366"/>
                </a:solidFill>
              </a:rPr>
              <a:t>Increase advice: upward revision ages 1-4 (retrospective)</a:t>
            </a:r>
          </a:p>
          <a:p>
            <a:pPr marL="457200" lvl="0" indent="-457200">
              <a:buFont typeface="Arial" panose="020B0604020202020204" pitchFamily="34" charset="0"/>
              <a:buChar char="•"/>
              <a:defRPr/>
            </a:pPr>
            <a:endParaRPr lang="en-CA" sz="2600" kern="0" dirty="0">
              <a:solidFill>
                <a:srgbClr val="003366"/>
              </a:solidFill>
            </a:endParaRPr>
          </a:p>
        </p:txBody>
      </p:sp>
      <p:sp>
        <p:nvSpPr>
          <p:cNvPr id="9" name="CaixaDeTexto 7">
            <a:extLst>
              <a:ext uri="{FF2B5EF4-FFF2-40B4-BE49-F238E27FC236}">
                <a16:creationId xmlns:a16="http://schemas.microsoft.com/office/drawing/2014/main" id="{07EF9DA2-49A9-4D9D-A9AB-E75906C7A5D5}"/>
              </a:ext>
            </a:extLst>
          </p:cNvPr>
          <p:cNvSpPr txBox="1"/>
          <p:nvPr/>
        </p:nvSpPr>
        <p:spPr>
          <a:xfrm>
            <a:off x="-1057" y="552147"/>
            <a:ext cx="9132540"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Advice for 2026: EU MAP: </a:t>
            </a:r>
            <a:r>
              <a:rPr kumimoji="0" lang="pt-PT" sz="2800" b="0" i="0" u="none" strike="noStrike" kern="0" cap="none" spc="0" normalizeH="0" baseline="0" noProof="0" dirty="0">
                <a:ln>
                  <a:noFill/>
                </a:ln>
                <a:solidFill>
                  <a:srgbClr val="003366">
                    <a:lumMod val="50000"/>
                  </a:srgbClr>
                </a:solidFill>
                <a:effectLst/>
                <a:uLnTx/>
                <a:uFillTx/>
              </a:rPr>
              <a:t>Catch </a:t>
            </a:r>
            <a:r>
              <a:rPr lang="en-CA" sz="2800" u="none" kern="0" dirty="0">
                <a:solidFill>
                  <a:srgbClr val="003366">
                    <a:lumMod val="50000"/>
                  </a:srgbClr>
                </a:solidFill>
              </a:rPr>
              <a:t>1458</a:t>
            </a:r>
            <a:r>
              <a:rPr kumimoji="0" lang="en-CA" sz="2800" b="0" i="0" strike="noStrike" kern="0" cap="none" spc="0" normalizeH="0" baseline="0" noProof="0" dirty="0">
                <a:ln>
                  <a:noFill/>
                </a:ln>
                <a:solidFill>
                  <a:srgbClr val="003366">
                    <a:lumMod val="50000"/>
                  </a:srgbClr>
                </a:solidFill>
                <a:effectLst/>
                <a:uLnTx/>
                <a:uFillTx/>
              </a:rPr>
              <a:t> – </a:t>
            </a:r>
            <a:r>
              <a:rPr lang="en-CA" sz="2800" kern="0" dirty="0">
                <a:solidFill>
                  <a:srgbClr val="003366">
                    <a:lumMod val="50000"/>
                  </a:srgbClr>
                </a:solidFill>
              </a:rPr>
              <a:t>3257</a:t>
            </a:r>
            <a:r>
              <a:rPr kumimoji="0" lang="en-CA" sz="2800" b="0" i="0" strike="noStrike" kern="0" cap="none" spc="0" normalizeH="0" baseline="0" noProof="0" dirty="0">
                <a:ln>
                  <a:noFill/>
                </a:ln>
                <a:solidFill>
                  <a:srgbClr val="003366">
                    <a:lumMod val="50000"/>
                  </a:srgbClr>
                </a:solidFill>
                <a:effectLst/>
                <a:uLnTx/>
                <a:uFillTx/>
              </a:rPr>
              <a:t> t advice ~+</a:t>
            </a:r>
            <a:r>
              <a:rPr kumimoji="0" lang="en-CA" sz="2800" b="0" i="0" u="none" strike="noStrike" kern="0" cap="none" spc="0" normalizeH="0" baseline="0" noProof="0" dirty="0">
                <a:ln>
                  <a:noFill/>
                </a:ln>
                <a:solidFill>
                  <a:srgbClr val="003366">
                    <a:lumMod val="50000"/>
                  </a:srgbClr>
                </a:solidFill>
                <a:effectLst/>
                <a:uLnTx/>
                <a:uFillTx/>
              </a:rPr>
              <a:t>26%</a:t>
            </a: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 Megrim in divisions 8c and 9a</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pic>
        <p:nvPicPr>
          <p:cNvPr id="3" name="Picture 2">
            <a:extLst>
              <a:ext uri="{FF2B5EF4-FFF2-40B4-BE49-F238E27FC236}">
                <a16:creationId xmlns:a16="http://schemas.microsoft.com/office/drawing/2014/main" id="{C39CA8E5-3C22-4322-94C9-8B9ADCDAF3EE}"/>
              </a:ext>
            </a:extLst>
          </p:cNvPr>
          <p:cNvPicPr>
            <a:picLocks noChangeAspect="1"/>
          </p:cNvPicPr>
          <p:nvPr/>
        </p:nvPicPr>
        <p:blipFill>
          <a:blip r:embed="rId3"/>
          <a:stretch>
            <a:fillRect/>
          </a:stretch>
        </p:blipFill>
        <p:spPr>
          <a:xfrm>
            <a:off x="264622" y="1254183"/>
            <a:ext cx="8464381" cy="4900431"/>
          </a:xfrm>
          <a:prstGeom prst="rect">
            <a:avLst/>
          </a:prstGeom>
        </p:spPr>
      </p:pic>
    </p:spTree>
    <p:extLst>
      <p:ext uri="{BB962C8B-B14F-4D97-AF65-F5344CB8AC3E}">
        <p14:creationId xmlns:p14="http://schemas.microsoft.com/office/powerpoint/2010/main" val="114874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1" y="15003"/>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Megrim in divisions 8c and 9a</a:t>
            </a: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3" name="Rectangle 2">
            <a:extLst>
              <a:ext uri="{FF2B5EF4-FFF2-40B4-BE49-F238E27FC236}">
                <a16:creationId xmlns:a16="http://schemas.microsoft.com/office/drawing/2014/main" id="{D01279F7-8889-4C91-9FDA-0153D15B72FD}"/>
              </a:ext>
            </a:extLst>
          </p:cNvPr>
          <p:cNvSpPr/>
          <p:nvPr/>
        </p:nvSpPr>
        <p:spPr>
          <a:xfrm>
            <a:off x="7195751" y="2337031"/>
            <a:ext cx="6096000" cy="646331"/>
          </a:xfrm>
          <a:prstGeom prst="rect">
            <a:avLst/>
          </a:prstGeom>
        </p:spPr>
        <p:txBody>
          <a:bodyPr>
            <a:spAutoFit/>
          </a:bodyPr>
          <a:lstStyle/>
          <a:p>
            <a:endParaRPr lang="fr-CA" dirty="0"/>
          </a:p>
          <a:p>
            <a:r>
              <a:rPr lang="fr-CA" dirty="0"/>
              <a:t> </a:t>
            </a:r>
          </a:p>
        </p:txBody>
      </p:sp>
      <p:sp>
        <p:nvSpPr>
          <p:cNvPr id="4" name="Rectangle 3"/>
          <p:cNvSpPr/>
          <p:nvPr/>
        </p:nvSpPr>
        <p:spPr>
          <a:xfrm>
            <a:off x="347528" y="521766"/>
            <a:ext cx="9420315" cy="1569660"/>
          </a:xfrm>
          <a:prstGeom prst="rect">
            <a:avLst/>
          </a:prstGeom>
        </p:spPr>
        <p:txBody>
          <a:bodyPr wrap="square">
            <a:spAutoFit/>
          </a:bodyPr>
          <a:lstStyle/>
          <a:p>
            <a:pPr lvl="0">
              <a:defRPr/>
            </a:pPr>
            <a:r>
              <a:rPr lang="pt-PT" sz="2400" b="1" kern="0" dirty="0">
                <a:solidFill>
                  <a:srgbClr val="003366"/>
                </a:solidFill>
              </a:rPr>
              <a:t>Catch (2024) : 379 t (8.7% discards)</a:t>
            </a:r>
          </a:p>
          <a:p>
            <a:pPr lvl="0"/>
            <a:r>
              <a:rPr lang="pt-PT" sz="2400" b="1" kern="0" dirty="0">
                <a:solidFill>
                  <a:srgbClr val="003366"/>
                </a:solidFill>
                <a:sym typeface="Wingdings" pitchFamily="2" charset="2"/>
              </a:rPr>
              <a:t>F(2025)=0.084  (Average 2022-2024)</a:t>
            </a:r>
          </a:p>
          <a:p>
            <a:pPr lvl="0"/>
            <a:r>
              <a:rPr lang="pt-PT" sz="2400" b="1" kern="0" dirty="0">
                <a:solidFill>
                  <a:srgbClr val="003366"/>
                </a:solidFill>
                <a:sym typeface="Wingdings" pitchFamily="2" charset="2"/>
              </a:rPr>
              <a:t>SSB(2026)=  10702 t &gt;MSY</a:t>
            </a:r>
            <a:r>
              <a:rPr lang="pt-PT" sz="2400" b="1" kern="0" baseline="-25000" dirty="0">
                <a:solidFill>
                  <a:srgbClr val="003366"/>
                </a:solidFill>
                <a:sym typeface="Wingdings" pitchFamily="2" charset="2"/>
              </a:rPr>
              <a:t>Btrigger </a:t>
            </a:r>
            <a:r>
              <a:rPr lang="pt-PT" sz="2400" b="1" kern="0" dirty="0">
                <a:solidFill>
                  <a:srgbClr val="003366"/>
                </a:solidFill>
                <a:sym typeface="Wingdings" pitchFamily="2" charset="2"/>
              </a:rPr>
              <a:t>(725 t)  F</a:t>
            </a:r>
            <a:r>
              <a:rPr lang="pt-PT" sz="2400" b="1" kern="0" baseline="-25000" dirty="0">
                <a:solidFill>
                  <a:srgbClr val="003366"/>
                </a:solidFill>
                <a:sym typeface="Wingdings" pitchFamily="2" charset="2"/>
              </a:rPr>
              <a:t>MSY</a:t>
            </a:r>
            <a:r>
              <a:rPr lang="pt-PT" sz="2400" b="1" kern="0" dirty="0">
                <a:solidFill>
                  <a:srgbClr val="003366"/>
                </a:solidFill>
                <a:sym typeface="Wingdings" pitchFamily="2" charset="2"/>
              </a:rPr>
              <a:t> =0.173</a:t>
            </a:r>
            <a:endParaRPr lang="pt-PT" sz="2400" b="1" kern="0" dirty="0">
              <a:solidFill>
                <a:srgbClr val="00265A"/>
              </a:solidFill>
              <a:sym typeface="Wingdings" pitchFamily="2" charset="2"/>
            </a:endParaRPr>
          </a:p>
          <a:p>
            <a:pPr lvl="0"/>
            <a:endParaRPr lang="pt-PT" sz="2400" b="1" kern="0" dirty="0">
              <a:solidFill>
                <a:srgbClr val="00265A"/>
              </a:solidFill>
              <a:sym typeface="Wingdings" pitchFamily="2" charset="2"/>
            </a:endParaRPr>
          </a:p>
        </p:txBody>
      </p:sp>
      <p:sp>
        <p:nvSpPr>
          <p:cNvPr id="6" name="TextBox 5">
            <a:extLst>
              <a:ext uri="{FF2B5EF4-FFF2-40B4-BE49-F238E27FC236}">
                <a16:creationId xmlns:a16="http://schemas.microsoft.com/office/drawing/2014/main" id="{6706A858-7550-974D-B1A8-406FF64BC822}"/>
              </a:ext>
            </a:extLst>
          </p:cNvPr>
          <p:cNvSpPr txBox="1"/>
          <p:nvPr/>
        </p:nvSpPr>
        <p:spPr>
          <a:xfrm>
            <a:off x="10243751" y="1722095"/>
            <a:ext cx="1791730" cy="3220608"/>
          </a:xfrm>
          <a:prstGeom prst="rect">
            <a:avLst/>
          </a:prstGeom>
        </p:spPr>
        <p:txBody>
          <a:bodyPr vert="horz" wrap="square" lIns="91440" tIns="45720" rIns="91440" bIns="45720" rtlCol="0" anchor="t">
            <a:noAutofit/>
          </a:bodyPr>
          <a:lstStyle/>
          <a:p>
            <a:r>
              <a:rPr lang="en-US" sz="2000" dirty="0">
                <a:solidFill>
                  <a:schemeClr val="accent5"/>
                </a:solidFill>
                <a:latin typeface="+mn-lt"/>
              </a:rPr>
              <a:t>A4A</a:t>
            </a:r>
          </a:p>
        </p:txBody>
      </p:sp>
      <p:sp>
        <p:nvSpPr>
          <p:cNvPr id="7" name="Rectangle 6">
            <a:extLst>
              <a:ext uri="{FF2B5EF4-FFF2-40B4-BE49-F238E27FC236}">
                <a16:creationId xmlns:a16="http://schemas.microsoft.com/office/drawing/2014/main" id="{23312A95-C6C3-2F40-B3C8-FF023A52430F}"/>
              </a:ext>
            </a:extLst>
          </p:cNvPr>
          <p:cNvSpPr/>
          <p:nvPr/>
        </p:nvSpPr>
        <p:spPr>
          <a:xfrm>
            <a:off x="9251184" y="2472420"/>
            <a:ext cx="3058045" cy="375552"/>
          </a:xfrm>
          <a:prstGeom prst="rect">
            <a:avLst/>
          </a:prstGeom>
        </p:spPr>
        <p:txBody>
          <a:bodyPr wrap="square">
            <a:spAutoFit/>
          </a:bodyPr>
          <a:lstStyle/>
          <a:p>
            <a:pPr algn="just">
              <a:lnSpc>
                <a:spcPct val="107000"/>
              </a:lnSpc>
              <a:spcAft>
                <a:spcPts val="0"/>
              </a:spcAft>
            </a:pPr>
            <a:endParaRPr lang="en-GB" dirty="0">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Box 7">
            <a:extLst>
              <a:ext uri="{FF2B5EF4-FFF2-40B4-BE49-F238E27FC236}">
                <a16:creationId xmlns:a16="http://schemas.microsoft.com/office/drawing/2014/main" id="{0FC13AE5-D75E-8940-BEF3-6138473E7A33}"/>
              </a:ext>
            </a:extLst>
          </p:cNvPr>
          <p:cNvSpPr txBox="1"/>
          <p:nvPr/>
        </p:nvSpPr>
        <p:spPr>
          <a:xfrm>
            <a:off x="1013552" y="6336234"/>
            <a:ext cx="3210490" cy="766250"/>
          </a:xfrm>
          <a:prstGeom prst="rect">
            <a:avLst/>
          </a:prstGeom>
        </p:spPr>
        <p:txBody>
          <a:bodyPr vert="horz" wrap="square" lIns="91440" tIns="45720" rIns="91440" bIns="45720" rtlCol="0" anchor="t">
            <a:noAutofit/>
          </a:bodyPr>
          <a:lstStyle/>
          <a:p>
            <a:r>
              <a:rPr lang="en-US" sz="2000" dirty="0">
                <a:solidFill>
                  <a:srgbClr val="002060"/>
                </a:solidFill>
                <a:latin typeface="+mn-lt"/>
              </a:rPr>
              <a:t>A4A age based assessment</a:t>
            </a:r>
          </a:p>
        </p:txBody>
      </p:sp>
      <p:pic>
        <p:nvPicPr>
          <p:cNvPr id="5" name="Picture 4">
            <a:extLst>
              <a:ext uri="{FF2B5EF4-FFF2-40B4-BE49-F238E27FC236}">
                <a16:creationId xmlns:a16="http://schemas.microsoft.com/office/drawing/2014/main" id="{9D70FDF6-24FE-4A2A-91C5-945080DF750C}"/>
              </a:ext>
            </a:extLst>
          </p:cNvPr>
          <p:cNvPicPr>
            <a:picLocks noChangeAspect="1"/>
          </p:cNvPicPr>
          <p:nvPr/>
        </p:nvPicPr>
        <p:blipFill>
          <a:blip r:embed="rId3"/>
          <a:stretch>
            <a:fillRect/>
          </a:stretch>
        </p:blipFill>
        <p:spPr>
          <a:xfrm>
            <a:off x="433882" y="1722095"/>
            <a:ext cx="9536121" cy="4079066"/>
          </a:xfrm>
          <a:prstGeom prst="rect">
            <a:avLst/>
          </a:prstGeom>
        </p:spPr>
      </p:pic>
    </p:spTree>
    <p:extLst>
      <p:ext uri="{BB962C8B-B14F-4D97-AF65-F5344CB8AC3E}">
        <p14:creationId xmlns:p14="http://schemas.microsoft.com/office/powerpoint/2010/main" val="391453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ADC172-27B1-4599-862D-6A91086CDD47}"/>
              </a:ext>
            </a:extLst>
          </p:cNvPr>
          <p:cNvSpPr>
            <a:spLocks noGrp="1"/>
          </p:cNvSpPr>
          <p:nvPr>
            <p:ph sz="half" idx="2"/>
          </p:nvPr>
        </p:nvSpPr>
        <p:spPr/>
        <p:txBody>
          <a:bodyPr/>
          <a:lstStyle/>
          <a:p>
            <a:endParaRPr lang="en-GB"/>
          </a:p>
        </p:txBody>
      </p:sp>
      <p:sp>
        <p:nvSpPr>
          <p:cNvPr id="3" name="Title 2">
            <a:extLst>
              <a:ext uri="{FF2B5EF4-FFF2-40B4-BE49-F238E27FC236}">
                <a16:creationId xmlns:a16="http://schemas.microsoft.com/office/drawing/2014/main" id="{7F859516-C7DF-43B4-B5A5-EDB21D214C39}"/>
              </a:ext>
            </a:extLst>
          </p:cNvPr>
          <p:cNvSpPr>
            <a:spLocks noGrp="1"/>
          </p:cNvSpPr>
          <p:nvPr>
            <p:ph type="title"/>
          </p:nvPr>
        </p:nvSpPr>
        <p:spPr/>
        <p:txBody>
          <a:bodyPr/>
          <a:lstStyle/>
          <a:p>
            <a:r>
              <a:rPr lang="en-CA" dirty="0"/>
              <a:t>Some </a:t>
            </a:r>
            <a:r>
              <a:rPr lang="en-CA"/>
              <a:t>changes this year</a:t>
            </a:r>
            <a:endParaRPr lang="en-GB" dirty="0"/>
          </a:p>
        </p:txBody>
      </p:sp>
      <p:sp>
        <p:nvSpPr>
          <p:cNvPr id="4" name="Text Placeholder 3">
            <a:extLst>
              <a:ext uri="{FF2B5EF4-FFF2-40B4-BE49-F238E27FC236}">
                <a16:creationId xmlns:a16="http://schemas.microsoft.com/office/drawing/2014/main" id="{9E82F85E-13B3-4809-B8EF-EFE782BFCEAE}"/>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28048321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8799341" y="1624642"/>
            <a:ext cx="2695973" cy="3539430"/>
          </a:xfrm>
          <a:prstGeom prst="rect">
            <a:avLst/>
          </a:prstGeom>
        </p:spPr>
        <p:txBody>
          <a:bodyPr wrap="square">
            <a:spAutoFit/>
          </a:bodyPr>
          <a:lstStyle/>
          <a:p>
            <a:pPr marL="457200" lvl="0" indent="-457200">
              <a:buFont typeface="Arial" panose="020B0604020202020204" pitchFamily="34" charset="0"/>
              <a:buChar char="•"/>
              <a:defRPr/>
            </a:pPr>
            <a:r>
              <a:rPr lang="en-CA" sz="2600" kern="0" dirty="0">
                <a:solidFill>
                  <a:srgbClr val="003366"/>
                </a:solidFill>
              </a:rPr>
              <a:t>F below F</a:t>
            </a:r>
            <a:r>
              <a:rPr lang="en-CA" sz="2600" kern="0" baseline="-25000" dirty="0">
                <a:solidFill>
                  <a:srgbClr val="003366"/>
                </a:solidFill>
              </a:rPr>
              <a:t>MSY</a:t>
            </a:r>
          </a:p>
          <a:p>
            <a:pPr marL="457200" lvl="0" indent="-457200">
              <a:buFont typeface="Arial" panose="020B0604020202020204" pitchFamily="34" charset="0"/>
              <a:buChar char="•"/>
              <a:defRPr/>
            </a:pPr>
            <a:r>
              <a:rPr lang="en-CA" sz="2600" kern="0" dirty="0">
                <a:solidFill>
                  <a:srgbClr val="003366"/>
                </a:solidFill>
              </a:rPr>
              <a:t>SSB above MSY </a:t>
            </a:r>
            <a:r>
              <a:rPr lang="en-CA" sz="2600" kern="0" dirty="0" err="1">
                <a:solidFill>
                  <a:srgbClr val="003366"/>
                </a:solidFill>
              </a:rPr>
              <a:t>Btrigger</a:t>
            </a:r>
            <a:endParaRPr lang="en-CA" sz="2600" kern="0" dirty="0">
              <a:solidFill>
                <a:srgbClr val="003366"/>
              </a:solidFill>
            </a:endParaRPr>
          </a:p>
          <a:p>
            <a:pPr marL="342900" indent="-342900">
              <a:buFont typeface="Arial" panose="020B0604020202020204" pitchFamily="34" charset="0"/>
              <a:buChar char="•"/>
              <a:defRPr/>
            </a:pPr>
            <a:r>
              <a:rPr lang="en-CA" sz="2400" kern="0" dirty="0">
                <a:solidFill>
                  <a:srgbClr val="003366"/>
                </a:solidFill>
              </a:rPr>
              <a:t>Two species not separated in landing statistics</a:t>
            </a:r>
            <a:endParaRPr lang="pt-PT" sz="2400" kern="0" dirty="0">
              <a:solidFill>
                <a:srgbClr val="003366"/>
              </a:solidFill>
            </a:endParaRPr>
          </a:p>
          <a:p>
            <a:pPr marL="342900" indent="-342900">
              <a:buFont typeface="Arial" panose="020B0604020202020204" pitchFamily="34" charset="0"/>
              <a:buChar char="•"/>
              <a:defRPr/>
            </a:pPr>
            <a:r>
              <a:rPr lang="pt-PT" sz="2400" kern="0" dirty="0">
                <a:solidFill>
                  <a:srgbClr val="003366"/>
                </a:solidFill>
              </a:rPr>
              <a:t>TAC </a:t>
            </a:r>
            <a:r>
              <a:rPr lang="pt-PT" sz="2400" kern="0" dirty="0" err="1">
                <a:solidFill>
                  <a:srgbClr val="003366"/>
                </a:solidFill>
              </a:rPr>
              <a:t>combined</a:t>
            </a:r>
            <a:r>
              <a:rPr lang="pt-PT" sz="2400" kern="0" dirty="0">
                <a:solidFill>
                  <a:srgbClr val="003366"/>
                </a:solidFill>
              </a:rPr>
              <a:t> </a:t>
            </a:r>
            <a:r>
              <a:rPr lang="pt-PT" sz="2400" kern="0" dirty="0" err="1">
                <a:solidFill>
                  <a:srgbClr val="003366"/>
                </a:solidFill>
              </a:rPr>
              <a:t>with</a:t>
            </a:r>
            <a:r>
              <a:rPr lang="pt-PT" sz="2400" kern="0" dirty="0">
                <a:solidFill>
                  <a:srgbClr val="003366"/>
                </a:solidFill>
              </a:rPr>
              <a:t> </a:t>
            </a:r>
            <a:r>
              <a:rPr lang="pt-PT" sz="2400" kern="0" dirty="0" err="1">
                <a:solidFill>
                  <a:srgbClr val="003366"/>
                </a:solidFill>
              </a:rPr>
              <a:t>megrim</a:t>
            </a:r>
            <a:endParaRPr lang="pt-PT" sz="2400" kern="0" dirty="0">
              <a:solidFill>
                <a:srgbClr val="003366"/>
              </a:solidFill>
            </a:endParaRPr>
          </a:p>
          <a:p>
            <a:pPr marL="457200" lvl="0" indent="-457200">
              <a:buFont typeface="Arial" panose="020B0604020202020204" pitchFamily="34" charset="0"/>
              <a:buChar char="•"/>
              <a:defRPr/>
            </a:pPr>
            <a:endParaRPr lang="en-CA" sz="2600" kern="0" dirty="0">
              <a:solidFill>
                <a:srgbClr val="003366"/>
              </a:solidFill>
            </a:endParaRPr>
          </a:p>
        </p:txBody>
      </p:sp>
      <p:sp>
        <p:nvSpPr>
          <p:cNvPr id="9" name="CaixaDeTexto 7">
            <a:extLst>
              <a:ext uri="{FF2B5EF4-FFF2-40B4-BE49-F238E27FC236}">
                <a16:creationId xmlns:a16="http://schemas.microsoft.com/office/drawing/2014/main" id="{07EF9DA2-49A9-4D9D-A9AB-E75906C7A5D5}"/>
              </a:ext>
            </a:extLst>
          </p:cNvPr>
          <p:cNvSpPr txBox="1"/>
          <p:nvPr/>
        </p:nvSpPr>
        <p:spPr>
          <a:xfrm>
            <a:off x="-1057" y="552147"/>
            <a:ext cx="9132540"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 Advice for 2026: EU MAP: </a:t>
            </a:r>
            <a:r>
              <a:rPr kumimoji="0" lang="pt-PT" sz="2800" b="0" i="0" u="none" strike="noStrike" kern="0" cap="none" spc="0" normalizeH="0" baseline="0" noProof="0" dirty="0">
                <a:ln>
                  <a:noFill/>
                </a:ln>
                <a:solidFill>
                  <a:srgbClr val="003366">
                    <a:lumMod val="50000"/>
                  </a:srgbClr>
                </a:solidFill>
                <a:effectLst/>
                <a:uLnTx/>
                <a:uFillTx/>
              </a:rPr>
              <a:t>Catch 1973</a:t>
            </a:r>
            <a:r>
              <a:rPr kumimoji="0" lang="en-CA" sz="2800" b="0" i="0" strike="noStrike" kern="0" cap="none" spc="0" normalizeH="0" baseline="0" noProof="0" dirty="0">
                <a:ln>
                  <a:noFill/>
                </a:ln>
                <a:solidFill>
                  <a:srgbClr val="003366">
                    <a:lumMod val="50000"/>
                  </a:srgbClr>
                </a:solidFill>
                <a:effectLst/>
                <a:uLnTx/>
                <a:uFillTx/>
              </a:rPr>
              <a:t>– 4244 t advice ~+</a:t>
            </a:r>
            <a:r>
              <a:rPr lang="en-CA" sz="2800" kern="0" dirty="0">
                <a:solidFill>
                  <a:srgbClr val="003366">
                    <a:lumMod val="50000"/>
                  </a:srgbClr>
                </a:solidFill>
              </a:rPr>
              <a:t>4</a:t>
            </a:r>
            <a:r>
              <a:rPr kumimoji="0" lang="en-CA" sz="2800" b="0" i="0" u="none" strike="noStrike" kern="0" cap="none" spc="0" normalizeH="0" baseline="0" noProof="0" dirty="0">
                <a:ln>
                  <a:noFill/>
                </a:ln>
                <a:solidFill>
                  <a:srgbClr val="003366">
                    <a:lumMod val="50000"/>
                  </a:srgbClr>
                </a:solidFill>
                <a:effectLst/>
                <a:uLnTx/>
                <a:uFillTx/>
              </a:rPr>
              <a:t>%</a:t>
            </a: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 Four-spot megrim in divisions 8c and 9c</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sp>
        <p:nvSpPr>
          <p:cNvPr id="10" name="Title 1">
            <a:extLst>
              <a:ext uri="{FF2B5EF4-FFF2-40B4-BE49-F238E27FC236}">
                <a16:creationId xmlns:a16="http://schemas.microsoft.com/office/drawing/2014/main" id="{CD191363-64E8-A842-A076-14F9BB973CC1}"/>
              </a:ext>
            </a:extLst>
          </p:cNvPr>
          <p:cNvSpPr txBox="1">
            <a:spLocks/>
          </p:cNvSpPr>
          <p:nvPr/>
        </p:nvSpPr>
        <p:spPr>
          <a:xfrm>
            <a:off x="-2" y="2872"/>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 Four-spot megrim in divisions 8c and 9a</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pic>
        <p:nvPicPr>
          <p:cNvPr id="2" name="Picture 1">
            <a:extLst>
              <a:ext uri="{FF2B5EF4-FFF2-40B4-BE49-F238E27FC236}">
                <a16:creationId xmlns:a16="http://schemas.microsoft.com/office/drawing/2014/main" id="{ED07E048-8173-4EB6-8EB5-ADFB58FD7085}"/>
              </a:ext>
            </a:extLst>
          </p:cNvPr>
          <p:cNvPicPr>
            <a:picLocks noChangeAspect="1"/>
          </p:cNvPicPr>
          <p:nvPr/>
        </p:nvPicPr>
        <p:blipFill>
          <a:blip r:embed="rId3"/>
          <a:stretch>
            <a:fillRect/>
          </a:stretch>
        </p:blipFill>
        <p:spPr>
          <a:xfrm>
            <a:off x="184731" y="1326802"/>
            <a:ext cx="8539911" cy="4863005"/>
          </a:xfrm>
          <a:prstGeom prst="rect">
            <a:avLst/>
          </a:prstGeom>
        </p:spPr>
      </p:pic>
    </p:spTree>
    <p:extLst>
      <p:ext uri="{BB962C8B-B14F-4D97-AF65-F5344CB8AC3E}">
        <p14:creationId xmlns:p14="http://schemas.microsoft.com/office/powerpoint/2010/main" val="3878732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0" y="0"/>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Four-spot megrim in divisions 8c and 9a</a:t>
            </a: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3" name="Rectangle 2">
            <a:extLst>
              <a:ext uri="{FF2B5EF4-FFF2-40B4-BE49-F238E27FC236}">
                <a16:creationId xmlns:a16="http://schemas.microsoft.com/office/drawing/2014/main" id="{D01279F7-8889-4C91-9FDA-0153D15B72FD}"/>
              </a:ext>
            </a:extLst>
          </p:cNvPr>
          <p:cNvSpPr/>
          <p:nvPr/>
        </p:nvSpPr>
        <p:spPr>
          <a:xfrm>
            <a:off x="3048000" y="3105835"/>
            <a:ext cx="6096000" cy="646331"/>
          </a:xfrm>
          <a:prstGeom prst="rect">
            <a:avLst/>
          </a:prstGeom>
        </p:spPr>
        <p:txBody>
          <a:bodyPr>
            <a:spAutoFit/>
          </a:bodyPr>
          <a:lstStyle/>
          <a:p>
            <a:endParaRPr lang="fr-CA" dirty="0"/>
          </a:p>
          <a:p>
            <a:r>
              <a:rPr lang="fr-CA" dirty="0"/>
              <a:t> </a:t>
            </a:r>
          </a:p>
        </p:txBody>
      </p:sp>
      <p:sp>
        <p:nvSpPr>
          <p:cNvPr id="4" name="Rectangle 3"/>
          <p:cNvSpPr/>
          <p:nvPr/>
        </p:nvSpPr>
        <p:spPr>
          <a:xfrm>
            <a:off x="92365" y="507398"/>
            <a:ext cx="9944264" cy="1569660"/>
          </a:xfrm>
          <a:prstGeom prst="rect">
            <a:avLst/>
          </a:prstGeom>
        </p:spPr>
        <p:txBody>
          <a:bodyPr wrap="square">
            <a:spAutoFit/>
          </a:bodyPr>
          <a:lstStyle/>
          <a:p>
            <a:pPr lvl="0">
              <a:defRPr/>
            </a:pPr>
            <a:r>
              <a:rPr lang="pt-PT" sz="2400" b="1" kern="0" dirty="0">
                <a:solidFill>
                  <a:srgbClr val="003366"/>
                </a:solidFill>
              </a:rPr>
              <a:t>Catch (2024) : 736 t (7% discards)</a:t>
            </a:r>
          </a:p>
          <a:p>
            <a:pPr lvl="0"/>
            <a:r>
              <a:rPr lang="pt-PT" sz="2400" b="1" kern="0" dirty="0">
                <a:solidFill>
                  <a:srgbClr val="003366"/>
                </a:solidFill>
                <a:sym typeface="Wingdings" pitchFamily="2" charset="2"/>
              </a:rPr>
              <a:t>F(2025)=0.069  (Average exploitation pattern 2020-2024, scaled to 22-24)</a:t>
            </a:r>
          </a:p>
          <a:p>
            <a:pPr lvl="0"/>
            <a:r>
              <a:rPr lang="pt-PT" sz="2400" b="1" kern="0" dirty="0">
                <a:solidFill>
                  <a:srgbClr val="003366"/>
                </a:solidFill>
                <a:sym typeface="Wingdings" pitchFamily="2" charset="2"/>
              </a:rPr>
              <a:t>SSB(2026)=  15 566t &gt;MSY</a:t>
            </a:r>
            <a:r>
              <a:rPr lang="pt-PT" sz="2400" b="1" kern="0" baseline="-25000" dirty="0">
                <a:solidFill>
                  <a:srgbClr val="003366"/>
                </a:solidFill>
                <a:sym typeface="Wingdings" pitchFamily="2" charset="2"/>
              </a:rPr>
              <a:t>Btrigger </a:t>
            </a:r>
            <a:r>
              <a:rPr lang="pt-PT" sz="2400" b="1" kern="0" dirty="0">
                <a:solidFill>
                  <a:srgbClr val="003366"/>
                </a:solidFill>
                <a:sym typeface="Wingdings" pitchFamily="2" charset="2"/>
              </a:rPr>
              <a:t>(2932 t)  F</a:t>
            </a:r>
            <a:r>
              <a:rPr lang="pt-PT" sz="2400" b="1" kern="0" baseline="-25000" dirty="0">
                <a:solidFill>
                  <a:srgbClr val="003366"/>
                </a:solidFill>
                <a:sym typeface="Wingdings" pitchFamily="2" charset="2"/>
              </a:rPr>
              <a:t>MSY</a:t>
            </a:r>
            <a:r>
              <a:rPr lang="pt-PT" sz="2400" b="1" kern="0" dirty="0">
                <a:solidFill>
                  <a:srgbClr val="003366"/>
                </a:solidFill>
                <a:sym typeface="Wingdings" pitchFamily="2" charset="2"/>
              </a:rPr>
              <a:t> =0.176</a:t>
            </a:r>
            <a:endParaRPr lang="pt-PT" sz="2400" b="1" kern="0" dirty="0">
              <a:solidFill>
                <a:srgbClr val="00265A"/>
              </a:solidFill>
              <a:sym typeface="Wingdings" pitchFamily="2" charset="2"/>
            </a:endParaRPr>
          </a:p>
          <a:p>
            <a:pPr lvl="0"/>
            <a:endParaRPr lang="pt-PT" sz="2400" b="1" kern="0" dirty="0">
              <a:solidFill>
                <a:srgbClr val="00265A"/>
              </a:solidFill>
              <a:sym typeface="Wingdings" pitchFamily="2" charset="2"/>
            </a:endParaRPr>
          </a:p>
        </p:txBody>
      </p:sp>
      <p:sp>
        <p:nvSpPr>
          <p:cNvPr id="6" name="TextBox 5">
            <a:extLst>
              <a:ext uri="{FF2B5EF4-FFF2-40B4-BE49-F238E27FC236}">
                <a16:creationId xmlns:a16="http://schemas.microsoft.com/office/drawing/2014/main" id="{6706A858-7550-974D-B1A8-406FF64BC822}"/>
              </a:ext>
            </a:extLst>
          </p:cNvPr>
          <p:cNvSpPr txBox="1"/>
          <p:nvPr/>
        </p:nvSpPr>
        <p:spPr>
          <a:xfrm>
            <a:off x="10243751" y="1722095"/>
            <a:ext cx="1791730" cy="3220608"/>
          </a:xfrm>
          <a:prstGeom prst="rect">
            <a:avLst/>
          </a:prstGeom>
        </p:spPr>
        <p:txBody>
          <a:bodyPr vert="horz" wrap="square" lIns="91440" tIns="45720" rIns="91440" bIns="45720" rtlCol="0" anchor="t">
            <a:noAutofit/>
          </a:bodyPr>
          <a:lstStyle/>
          <a:p>
            <a:endParaRPr lang="en-US" sz="2000" dirty="0">
              <a:solidFill>
                <a:schemeClr val="accent5"/>
              </a:solidFill>
              <a:latin typeface="+mn-lt"/>
            </a:endParaRPr>
          </a:p>
        </p:txBody>
      </p:sp>
      <p:sp>
        <p:nvSpPr>
          <p:cNvPr id="7" name="Rectangle 6">
            <a:extLst>
              <a:ext uri="{FF2B5EF4-FFF2-40B4-BE49-F238E27FC236}">
                <a16:creationId xmlns:a16="http://schemas.microsoft.com/office/drawing/2014/main" id="{23312A95-C6C3-2F40-B3C8-FF023A52430F}"/>
              </a:ext>
            </a:extLst>
          </p:cNvPr>
          <p:cNvSpPr/>
          <p:nvPr/>
        </p:nvSpPr>
        <p:spPr>
          <a:xfrm>
            <a:off x="6878770" y="2697527"/>
            <a:ext cx="4953918" cy="375552"/>
          </a:xfrm>
          <a:prstGeom prst="rect">
            <a:avLst/>
          </a:prstGeom>
        </p:spPr>
        <p:txBody>
          <a:bodyPr wrap="square">
            <a:spAutoFit/>
          </a:bodyPr>
          <a:lstStyle/>
          <a:p>
            <a:pPr algn="just">
              <a:lnSpc>
                <a:spcPct val="107000"/>
              </a:lnSpc>
              <a:spcAft>
                <a:spcPts val="0"/>
              </a:spcAft>
            </a:pPr>
            <a:endParaRPr lang="en-GB" dirty="0">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Box 7">
            <a:extLst>
              <a:ext uri="{FF2B5EF4-FFF2-40B4-BE49-F238E27FC236}">
                <a16:creationId xmlns:a16="http://schemas.microsoft.com/office/drawing/2014/main" id="{0FC13AE5-D75E-8940-BEF3-6138473E7A33}"/>
              </a:ext>
            </a:extLst>
          </p:cNvPr>
          <p:cNvSpPr txBox="1"/>
          <p:nvPr/>
        </p:nvSpPr>
        <p:spPr>
          <a:xfrm>
            <a:off x="2056481" y="6282498"/>
            <a:ext cx="3243801" cy="870333"/>
          </a:xfrm>
          <a:prstGeom prst="rect">
            <a:avLst/>
          </a:prstGeom>
        </p:spPr>
        <p:txBody>
          <a:bodyPr vert="horz" wrap="square" lIns="91440" tIns="45720" rIns="91440" bIns="45720" rtlCol="0" anchor="t">
            <a:noAutofit/>
          </a:bodyPr>
          <a:lstStyle/>
          <a:p>
            <a:r>
              <a:rPr lang="en-US" sz="2000" dirty="0">
                <a:solidFill>
                  <a:srgbClr val="002060"/>
                </a:solidFill>
                <a:latin typeface="+mn-lt"/>
              </a:rPr>
              <a:t>A4A age based assessment</a:t>
            </a:r>
          </a:p>
        </p:txBody>
      </p:sp>
      <p:pic>
        <p:nvPicPr>
          <p:cNvPr id="2" name="Picture 1">
            <a:extLst>
              <a:ext uri="{FF2B5EF4-FFF2-40B4-BE49-F238E27FC236}">
                <a16:creationId xmlns:a16="http://schemas.microsoft.com/office/drawing/2014/main" id="{A6C2A94C-8C82-41B9-A6A9-10BFC99629A2}"/>
              </a:ext>
            </a:extLst>
          </p:cNvPr>
          <p:cNvPicPr>
            <a:picLocks noChangeAspect="1"/>
          </p:cNvPicPr>
          <p:nvPr/>
        </p:nvPicPr>
        <p:blipFill>
          <a:blip r:embed="rId3"/>
          <a:stretch>
            <a:fillRect/>
          </a:stretch>
        </p:blipFill>
        <p:spPr>
          <a:xfrm>
            <a:off x="156519" y="1716990"/>
            <a:ext cx="10588171" cy="4496735"/>
          </a:xfrm>
          <a:prstGeom prst="rect">
            <a:avLst/>
          </a:prstGeom>
        </p:spPr>
      </p:pic>
    </p:spTree>
    <p:extLst>
      <p:ext uri="{BB962C8B-B14F-4D97-AF65-F5344CB8AC3E}">
        <p14:creationId xmlns:p14="http://schemas.microsoft.com/office/powerpoint/2010/main" val="1117641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7527362" y="1536516"/>
            <a:ext cx="4664637" cy="3693319"/>
          </a:xfrm>
          <a:prstGeom prst="rect">
            <a:avLst/>
          </a:prstGeom>
        </p:spPr>
        <p:txBody>
          <a:bodyPr wrap="square">
            <a:spAutoFit/>
          </a:bodyPr>
          <a:lstStyle/>
          <a:p>
            <a:pPr marL="457200" lvl="0" indent="-457200">
              <a:buFont typeface="Arial" panose="020B0604020202020204" pitchFamily="34" charset="0"/>
              <a:buChar char="•"/>
              <a:defRPr/>
            </a:pPr>
            <a:r>
              <a:rPr lang="en-CA" sz="2600" kern="0" dirty="0">
                <a:solidFill>
                  <a:srgbClr val="003366"/>
                </a:solidFill>
              </a:rPr>
              <a:t>Advice released 2022 </a:t>
            </a:r>
          </a:p>
          <a:p>
            <a:pPr marL="457200" lvl="0" indent="-457200">
              <a:buFont typeface="Arial" panose="020B0604020202020204" pitchFamily="34" charset="0"/>
              <a:buChar char="•"/>
              <a:defRPr/>
            </a:pPr>
            <a:endParaRPr lang="en-CA" sz="2600" kern="0" dirty="0">
              <a:solidFill>
                <a:srgbClr val="003366"/>
              </a:solidFill>
            </a:endParaRPr>
          </a:p>
          <a:p>
            <a:pPr marL="457200" lvl="0" indent="-457200">
              <a:buFont typeface="Arial" panose="020B0604020202020204" pitchFamily="34" charset="0"/>
              <a:buChar char="•"/>
              <a:defRPr/>
            </a:pPr>
            <a:r>
              <a:rPr lang="en-CA" sz="2600" kern="0" dirty="0">
                <a:solidFill>
                  <a:srgbClr val="003366"/>
                </a:solidFill>
                <a:highlight>
                  <a:srgbClr val="FFFF00"/>
                </a:highlight>
              </a:rPr>
              <a:t>New advice autumn 2025</a:t>
            </a:r>
          </a:p>
          <a:p>
            <a:pPr marL="457200" lvl="0" indent="-457200">
              <a:buFont typeface="Arial" panose="020B0604020202020204" pitchFamily="34" charset="0"/>
              <a:buChar char="•"/>
              <a:defRPr/>
            </a:pPr>
            <a:endParaRPr lang="en-CA" sz="2600" kern="0" dirty="0">
              <a:solidFill>
                <a:srgbClr val="003366"/>
              </a:solidFill>
            </a:endParaRPr>
          </a:p>
          <a:p>
            <a:pPr marL="457200" lvl="0" indent="-457200">
              <a:buFont typeface="Arial" panose="020B0604020202020204" pitchFamily="34" charset="0"/>
              <a:buChar char="•"/>
              <a:defRPr/>
            </a:pPr>
            <a:r>
              <a:rPr lang="en-CA" sz="2600" kern="0" dirty="0">
                <a:solidFill>
                  <a:srgbClr val="003366"/>
                </a:solidFill>
              </a:rPr>
              <a:t>Fishing pressure below F</a:t>
            </a:r>
            <a:r>
              <a:rPr lang="en-CA" sz="2600" kern="0" baseline="-25000" dirty="0">
                <a:solidFill>
                  <a:srgbClr val="003366"/>
                </a:solidFill>
              </a:rPr>
              <a:t>MSY</a:t>
            </a:r>
          </a:p>
          <a:p>
            <a:pPr marL="457200" lvl="0" indent="-457200">
              <a:buFont typeface="Arial" panose="020B0604020202020204" pitchFamily="34" charset="0"/>
              <a:buChar char="•"/>
              <a:defRPr/>
            </a:pPr>
            <a:r>
              <a:rPr lang="en-CA" sz="2600" kern="0" dirty="0">
                <a:solidFill>
                  <a:srgbClr val="003366"/>
                </a:solidFill>
              </a:rPr>
              <a:t>Spawning stock below </a:t>
            </a:r>
            <a:r>
              <a:rPr lang="en-CA" sz="2600" kern="0" dirty="0" err="1">
                <a:solidFill>
                  <a:srgbClr val="003366"/>
                </a:solidFill>
              </a:rPr>
              <a:t>B</a:t>
            </a:r>
            <a:r>
              <a:rPr lang="en-CA" sz="2600" kern="0" baseline="-25000" dirty="0" err="1">
                <a:solidFill>
                  <a:srgbClr val="003366"/>
                </a:solidFill>
              </a:rPr>
              <a:t>lim</a:t>
            </a:r>
            <a:endParaRPr lang="en-CA" sz="2600" kern="0" baseline="-25000" dirty="0">
              <a:solidFill>
                <a:srgbClr val="003366"/>
              </a:solidFill>
            </a:endParaRPr>
          </a:p>
          <a:p>
            <a:pPr marL="457200" lvl="0" indent="-457200">
              <a:buFont typeface="Arial" panose="020B0604020202020204" pitchFamily="34" charset="0"/>
              <a:buChar char="•"/>
              <a:defRPr/>
            </a:pPr>
            <a:r>
              <a:rPr lang="en-CA" sz="2600" kern="0" dirty="0">
                <a:solidFill>
                  <a:srgbClr val="003366"/>
                </a:solidFill>
              </a:rPr>
              <a:t>No catch scenario that will rebuild the stock above </a:t>
            </a:r>
            <a:r>
              <a:rPr lang="en-CA" sz="2600" kern="0" dirty="0" err="1">
                <a:solidFill>
                  <a:srgbClr val="003366"/>
                </a:solidFill>
              </a:rPr>
              <a:t>B</a:t>
            </a:r>
            <a:r>
              <a:rPr lang="en-CA" sz="2600" kern="0" baseline="-25000" dirty="0" err="1">
                <a:solidFill>
                  <a:srgbClr val="003366"/>
                </a:solidFill>
              </a:rPr>
              <a:t>lim</a:t>
            </a:r>
            <a:r>
              <a:rPr lang="en-CA" sz="2600" kern="0" dirty="0">
                <a:solidFill>
                  <a:srgbClr val="003366"/>
                </a:solidFill>
              </a:rPr>
              <a:t> by 2025</a:t>
            </a:r>
            <a:endParaRPr lang="en-CA" sz="2600" kern="0" baseline="-25000" dirty="0">
              <a:solidFill>
                <a:srgbClr val="003366"/>
              </a:solidFill>
            </a:endParaRPr>
          </a:p>
        </p:txBody>
      </p:sp>
      <p:sp>
        <p:nvSpPr>
          <p:cNvPr id="9" name="CaixaDeTexto 7">
            <a:extLst>
              <a:ext uri="{FF2B5EF4-FFF2-40B4-BE49-F238E27FC236}">
                <a16:creationId xmlns:a16="http://schemas.microsoft.com/office/drawing/2014/main" id="{07EF9DA2-49A9-4D9D-A9AB-E75906C7A5D5}"/>
              </a:ext>
            </a:extLst>
          </p:cNvPr>
          <p:cNvSpPr txBox="1"/>
          <p:nvPr/>
        </p:nvSpPr>
        <p:spPr>
          <a:xfrm>
            <a:off x="-1057" y="552147"/>
            <a:ext cx="9132540" cy="954107"/>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Advice for 2023, 2024, 2025: MSY:	</a:t>
            </a:r>
            <a:r>
              <a:rPr kumimoji="0" lang="pt-PT" sz="2800" i="0" u="none" strike="noStrike" kern="0" cap="none" spc="0" normalizeH="0" baseline="0" noProof="0" dirty="0">
                <a:ln>
                  <a:noFill/>
                </a:ln>
                <a:effectLst/>
                <a:uLnTx/>
                <a:uFillTx/>
              </a:rPr>
              <a:t>Catch</a:t>
            </a:r>
            <a:r>
              <a:rPr lang="pt-PT" sz="2800" kern="0" dirty="0"/>
              <a:t>= 0 t  No </a:t>
            </a:r>
            <a:r>
              <a:rPr lang="pt-PT" sz="2800" kern="0" dirty="0" err="1"/>
              <a:t>change</a:t>
            </a:r>
            <a:endParaRPr lang="pt-PT" sz="2800" kern="0" dirty="0"/>
          </a:p>
          <a:p>
            <a:pPr lvl="0">
              <a:defRPr/>
            </a:pPr>
            <a:r>
              <a:rPr kumimoji="0" lang="pt-PT" sz="2800" i="0" u="none" strike="noStrike" kern="0" cap="none" spc="0" normalizeH="0" baseline="0" noProof="0" dirty="0">
                <a:ln>
                  <a:noFill/>
                </a:ln>
                <a:solidFill>
                  <a:srgbClr val="003366">
                    <a:lumMod val="50000"/>
                  </a:srgbClr>
                </a:solidFill>
                <a:effectLst/>
                <a:uLnTx/>
                <a:uFillTx/>
              </a:rPr>
              <a:t>				</a:t>
            </a:r>
            <a:endParaRPr kumimoji="0" lang="en-CA" sz="2800" i="0" u="none" strike="noStrike" kern="0" cap="none" spc="0" normalizeH="0" baseline="0" noProof="0" dirty="0">
              <a:ln>
                <a:noFill/>
              </a:ln>
              <a:solidFill>
                <a:srgbClr val="003366">
                  <a:lumMod val="50000"/>
                </a:srgbClr>
              </a:solidFill>
              <a:effectLst/>
              <a:uLnTx/>
              <a:uFillTx/>
            </a:endParaRP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 </a:t>
            </a:r>
            <a:r>
              <a:rPr lang="en-CA" sz="2800" b="1" dirty="0" err="1">
                <a:solidFill>
                  <a:srgbClr val="FFFFFF"/>
                </a:solidFill>
                <a:latin typeface="Calibri"/>
              </a:rPr>
              <a:t>Nephrops</a:t>
            </a:r>
            <a:r>
              <a:rPr lang="en-CA" sz="2800" b="1" dirty="0">
                <a:solidFill>
                  <a:srgbClr val="FFFFFF"/>
                </a:solidFill>
                <a:latin typeface="Calibri"/>
              </a:rPr>
              <a:t> in division 8c </a:t>
            </a:r>
            <a:r>
              <a:rPr lang="pt-PT" sz="2800" b="1" kern="0" dirty="0"/>
              <a:t>FU 25 </a:t>
            </a:r>
            <a:endParaRPr kumimoji="0" lang="en-GB" sz="2800" b="1" i="0" u="none" strike="noStrike" kern="1200" cap="none" spc="0" normalizeH="0" baseline="0" noProof="0" dirty="0">
              <a:ln>
                <a:noFill/>
              </a:ln>
              <a:effectLst/>
              <a:uLnTx/>
              <a:uFillTx/>
              <a:latin typeface="Calibri"/>
            </a:endParaRPr>
          </a:p>
        </p:txBody>
      </p:sp>
      <p:sp>
        <p:nvSpPr>
          <p:cNvPr id="2" name="TextBox 1">
            <a:extLst>
              <a:ext uri="{FF2B5EF4-FFF2-40B4-BE49-F238E27FC236}">
                <a16:creationId xmlns:a16="http://schemas.microsoft.com/office/drawing/2014/main" id="{1B174981-B587-6346-81D1-B5898F33FED2}"/>
              </a:ext>
            </a:extLst>
          </p:cNvPr>
          <p:cNvSpPr txBox="1"/>
          <p:nvPr/>
        </p:nvSpPr>
        <p:spPr>
          <a:xfrm>
            <a:off x="1046602" y="1377108"/>
            <a:ext cx="936434" cy="159408"/>
          </a:xfrm>
          <a:prstGeom prst="rect">
            <a:avLst/>
          </a:prstGeom>
        </p:spPr>
        <p:txBody>
          <a:bodyPr vert="horz" wrap="square" lIns="91440" tIns="45720" rIns="91440" bIns="45720" rtlCol="0" anchor="t">
            <a:noAutofit/>
          </a:bodyPr>
          <a:lstStyle/>
          <a:p>
            <a:endParaRPr lang="en-US" sz="2000" dirty="0">
              <a:solidFill>
                <a:srgbClr val="FF0000"/>
              </a:solidFill>
              <a:latin typeface="+mn-lt"/>
            </a:endParaRPr>
          </a:p>
        </p:txBody>
      </p:sp>
      <p:pic>
        <p:nvPicPr>
          <p:cNvPr id="5" name="Picture 4">
            <a:extLst>
              <a:ext uri="{FF2B5EF4-FFF2-40B4-BE49-F238E27FC236}">
                <a16:creationId xmlns:a16="http://schemas.microsoft.com/office/drawing/2014/main" id="{BFB10246-17F5-BC42-A0A1-90AE70F4C0EA}"/>
              </a:ext>
            </a:extLst>
          </p:cNvPr>
          <p:cNvPicPr>
            <a:picLocks noChangeAspect="1"/>
          </p:cNvPicPr>
          <p:nvPr/>
        </p:nvPicPr>
        <p:blipFill>
          <a:blip r:embed="rId3"/>
          <a:stretch>
            <a:fillRect/>
          </a:stretch>
        </p:blipFill>
        <p:spPr>
          <a:xfrm>
            <a:off x="408235" y="1873735"/>
            <a:ext cx="7329685" cy="4130458"/>
          </a:xfrm>
          <a:prstGeom prst="rect">
            <a:avLst/>
          </a:prstGeom>
        </p:spPr>
      </p:pic>
      <p:pic>
        <p:nvPicPr>
          <p:cNvPr id="7" name="Picture 6">
            <a:extLst>
              <a:ext uri="{FF2B5EF4-FFF2-40B4-BE49-F238E27FC236}">
                <a16:creationId xmlns:a16="http://schemas.microsoft.com/office/drawing/2014/main" id="{91F9F06C-CDED-544D-B6D4-140C13C95620}"/>
              </a:ext>
            </a:extLst>
          </p:cNvPr>
          <p:cNvPicPr>
            <a:picLocks noChangeAspect="1"/>
          </p:cNvPicPr>
          <p:nvPr/>
        </p:nvPicPr>
        <p:blipFill>
          <a:blip r:embed="rId4"/>
          <a:stretch>
            <a:fillRect/>
          </a:stretch>
        </p:blipFill>
        <p:spPr>
          <a:xfrm>
            <a:off x="3956967" y="2059618"/>
            <a:ext cx="3684171" cy="1741201"/>
          </a:xfrm>
          <a:prstGeom prst="rect">
            <a:avLst/>
          </a:prstGeom>
        </p:spPr>
      </p:pic>
    </p:spTree>
    <p:extLst>
      <p:ext uri="{BB962C8B-B14F-4D97-AF65-F5344CB8AC3E}">
        <p14:creationId xmlns:p14="http://schemas.microsoft.com/office/powerpoint/2010/main" val="1978386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B8989B-0FAD-4AFA-9DB0-3D8638DDC672}"/>
              </a:ext>
            </a:extLst>
          </p:cNvPr>
          <p:cNvPicPr>
            <a:picLocks noChangeAspect="1"/>
          </p:cNvPicPr>
          <p:nvPr/>
        </p:nvPicPr>
        <p:blipFill>
          <a:blip r:embed="rId3"/>
          <a:stretch>
            <a:fillRect/>
          </a:stretch>
        </p:blipFill>
        <p:spPr>
          <a:xfrm>
            <a:off x="394153" y="1628613"/>
            <a:ext cx="8104936" cy="5053476"/>
          </a:xfrm>
          <a:prstGeom prst="rect">
            <a:avLst/>
          </a:prstGeom>
        </p:spPr>
      </p:pic>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8110633" y="1615845"/>
            <a:ext cx="3618036" cy="5160387"/>
          </a:xfrm>
          <a:prstGeom prst="rect">
            <a:avLst/>
          </a:prstGeom>
        </p:spPr>
        <p:txBody>
          <a:bodyPr wrap="square">
            <a:spAutoFit/>
          </a:bodyPr>
          <a:lstStyle/>
          <a:p>
            <a:pPr lvl="0">
              <a:defRPr/>
            </a:pPr>
            <a:endParaRPr lang="en-CA" sz="2600" kern="0" dirty="0">
              <a:solidFill>
                <a:srgbClr val="003366"/>
              </a:solidFill>
            </a:endParaRPr>
          </a:p>
          <a:p>
            <a:pPr marL="457200" lvl="0" indent="-457200">
              <a:buFont typeface="Arial" panose="020B0604020202020204" pitchFamily="34" charset="0"/>
              <a:buChar char="•"/>
              <a:defRPr/>
            </a:pPr>
            <a:r>
              <a:rPr lang="en-CA" sz="2600" kern="0" dirty="0">
                <a:solidFill>
                  <a:srgbClr val="003366"/>
                </a:solidFill>
              </a:rPr>
              <a:t>Advice released 2024</a:t>
            </a:r>
          </a:p>
          <a:p>
            <a:pPr marL="457200" lvl="0" indent="-457200">
              <a:buFont typeface="Arial" panose="020B0604020202020204" pitchFamily="34" charset="0"/>
              <a:buChar char="•"/>
              <a:defRPr/>
            </a:pPr>
            <a:r>
              <a:rPr lang="en-CA" sz="2600" kern="0" dirty="0">
                <a:solidFill>
                  <a:srgbClr val="003366"/>
                </a:solidFill>
                <a:highlight>
                  <a:srgbClr val="FFFF00"/>
                </a:highlight>
              </a:rPr>
              <a:t>New advice autumn 2025</a:t>
            </a:r>
          </a:p>
          <a:p>
            <a:pPr marL="457200" lvl="0" indent="-457200">
              <a:buFont typeface="Arial" panose="020B0604020202020204" pitchFamily="34" charset="0"/>
              <a:buChar char="•"/>
              <a:defRPr/>
            </a:pPr>
            <a:r>
              <a:rPr lang="en-CA" sz="2600" kern="0" dirty="0">
                <a:solidFill>
                  <a:srgbClr val="003366"/>
                </a:solidFill>
              </a:rPr>
              <a:t>Fishing pressure below F</a:t>
            </a:r>
            <a:r>
              <a:rPr lang="en-CA" sz="2600" kern="0" baseline="-25000" dirty="0">
                <a:solidFill>
                  <a:srgbClr val="003366"/>
                </a:solidFill>
              </a:rPr>
              <a:t>MSY</a:t>
            </a:r>
          </a:p>
          <a:p>
            <a:pPr marL="457200" lvl="0" indent="-457200">
              <a:buFont typeface="Arial" panose="020B0604020202020204" pitchFamily="34" charset="0"/>
              <a:buChar char="•"/>
              <a:defRPr/>
            </a:pPr>
            <a:r>
              <a:rPr lang="en-CA" sz="2600" kern="0" dirty="0">
                <a:solidFill>
                  <a:srgbClr val="003366"/>
                </a:solidFill>
              </a:rPr>
              <a:t>Biomass above MSY </a:t>
            </a:r>
            <a:r>
              <a:rPr lang="en-CA" sz="2600" kern="0" dirty="0" err="1">
                <a:solidFill>
                  <a:srgbClr val="003366"/>
                </a:solidFill>
              </a:rPr>
              <a:t>Btrigger</a:t>
            </a:r>
            <a:endParaRPr lang="en-CA" sz="2600" kern="0" dirty="0">
              <a:solidFill>
                <a:srgbClr val="003366"/>
              </a:solidFill>
            </a:endParaRPr>
          </a:p>
          <a:p>
            <a:pPr marL="457200" lvl="0" indent="-457200">
              <a:buFont typeface="Arial" panose="020B0604020202020204" pitchFamily="34" charset="0"/>
              <a:buChar char="•"/>
              <a:defRPr/>
            </a:pPr>
            <a:r>
              <a:rPr lang="en-CA" sz="2600" kern="0" dirty="0">
                <a:solidFill>
                  <a:srgbClr val="003366"/>
                </a:solidFill>
              </a:rPr>
              <a:t>Index of stock size used in model updated – now covers whole stock area</a:t>
            </a:r>
          </a:p>
          <a:p>
            <a:pPr lvl="0">
              <a:defRPr/>
            </a:pPr>
            <a:endParaRPr lang="en-CA" sz="2600" kern="0" baseline="-25000" dirty="0">
              <a:solidFill>
                <a:srgbClr val="003366"/>
              </a:solidFill>
            </a:endParaRPr>
          </a:p>
        </p:txBody>
      </p:sp>
      <p:sp>
        <p:nvSpPr>
          <p:cNvPr id="9" name="CaixaDeTexto 7">
            <a:extLst>
              <a:ext uri="{FF2B5EF4-FFF2-40B4-BE49-F238E27FC236}">
                <a16:creationId xmlns:a16="http://schemas.microsoft.com/office/drawing/2014/main" id="{07EF9DA2-49A9-4D9D-A9AB-E75906C7A5D5}"/>
              </a:ext>
            </a:extLst>
          </p:cNvPr>
          <p:cNvSpPr txBox="1"/>
          <p:nvPr/>
        </p:nvSpPr>
        <p:spPr>
          <a:xfrm>
            <a:off x="0" y="587545"/>
            <a:ext cx="9132540" cy="954107"/>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Advice for 2025: MSY:	</a:t>
            </a:r>
            <a:r>
              <a:rPr kumimoji="0" lang="pt-PT" sz="2800" i="0" u="none" strike="noStrike" kern="0" cap="none" spc="0" normalizeH="0" baseline="0" noProof="0" dirty="0">
                <a:ln>
                  <a:noFill/>
                </a:ln>
                <a:effectLst/>
                <a:uLnTx/>
                <a:uFillTx/>
              </a:rPr>
              <a:t>Catch </a:t>
            </a:r>
            <a:r>
              <a:rPr kumimoji="0" lang="pt-PT" sz="2800" i="0" u="sng" strike="noStrike" kern="0" cap="none" spc="0" normalizeH="0" baseline="0" noProof="0" dirty="0">
                <a:ln>
                  <a:noFill/>
                </a:ln>
                <a:effectLst/>
                <a:uLnTx/>
                <a:uFillTx/>
              </a:rPr>
              <a:t>&lt;</a:t>
            </a:r>
            <a:r>
              <a:rPr kumimoji="0" lang="pt-PT" sz="2800" i="0" strike="noStrike" kern="0" cap="none" spc="0" normalizeH="0" baseline="0" noProof="0" dirty="0">
                <a:ln>
                  <a:noFill/>
                </a:ln>
                <a:effectLst/>
                <a:uLnTx/>
                <a:uFillTx/>
              </a:rPr>
              <a:t> </a:t>
            </a:r>
            <a:r>
              <a:rPr lang="pt-PT" sz="2800" kern="0" dirty="0"/>
              <a:t>29</a:t>
            </a:r>
            <a:r>
              <a:rPr kumimoji="0" lang="pt-PT" sz="2800" i="0" strike="noStrike" kern="0" cap="none" spc="0" normalizeH="0" baseline="0" noProof="0" dirty="0">
                <a:ln>
                  <a:noFill/>
                </a:ln>
                <a:effectLst/>
                <a:uLnTx/>
                <a:uFillTx/>
              </a:rPr>
              <a:t> </a:t>
            </a:r>
            <a:r>
              <a:rPr lang="pt-PT" sz="2800" kern="0" dirty="0"/>
              <a:t>t  advice +134%</a:t>
            </a:r>
            <a:r>
              <a:rPr kumimoji="0" lang="pt-PT" sz="2800" i="0" u="none" strike="noStrike" kern="0" cap="none" spc="0" normalizeH="0" baseline="0" noProof="0" dirty="0">
                <a:ln>
                  <a:noFill/>
                </a:ln>
                <a:solidFill>
                  <a:srgbClr val="003366">
                    <a:lumMod val="50000"/>
                  </a:srgbClr>
                </a:solidFill>
                <a:effectLst/>
                <a:uLnTx/>
                <a:uFillTx/>
              </a:rPr>
              <a:t>			</a:t>
            </a:r>
            <a:endParaRPr kumimoji="0" lang="en-CA" sz="2800" i="0" u="none" strike="noStrike" kern="0" cap="none" spc="0" normalizeH="0" baseline="0" noProof="0" dirty="0">
              <a:ln>
                <a:noFill/>
              </a:ln>
              <a:solidFill>
                <a:srgbClr val="003366">
                  <a:lumMod val="50000"/>
                </a:srgbClr>
              </a:solidFill>
              <a:effectLst/>
              <a:uLnTx/>
              <a:uFillTx/>
            </a:endParaRP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 </a:t>
            </a:r>
            <a:r>
              <a:rPr lang="en-CA" sz="2800" b="1" dirty="0" err="1">
                <a:solidFill>
                  <a:srgbClr val="FFFFFF"/>
                </a:solidFill>
                <a:latin typeface="Calibri"/>
              </a:rPr>
              <a:t>Nephrops</a:t>
            </a:r>
            <a:r>
              <a:rPr lang="en-CA" sz="2800" b="1" dirty="0">
                <a:solidFill>
                  <a:srgbClr val="FFFFFF"/>
                </a:solidFill>
                <a:latin typeface="Calibri"/>
              </a:rPr>
              <a:t> in division 8c </a:t>
            </a:r>
            <a:r>
              <a:rPr lang="pt-PT" sz="2800" b="1" kern="0" dirty="0"/>
              <a:t>FU 31 </a:t>
            </a:r>
            <a:endParaRPr kumimoji="0" lang="en-GB" sz="2800" b="1" i="0" u="none" strike="noStrike" kern="1200" cap="none" spc="0" normalizeH="0" baseline="0" noProof="0" dirty="0">
              <a:ln>
                <a:noFill/>
              </a:ln>
              <a:effectLst/>
              <a:uLnTx/>
              <a:uFillTx/>
              <a:latin typeface="Calibri"/>
            </a:endParaRPr>
          </a:p>
        </p:txBody>
      </p:sp>
      <p:sp>
        <p:nvSpPr>
          <p:cNvPr id="2" name="TextBox 1">
            <a:extLst>
              <a:ext uri="{FF2B5EF4-FFF2-40B4-BE49-F238E27FC236}">
                <a16:creationId xmlns:a16="http://schemas.microsoft.com/office/drawing/2014/main" id="{1B174981-B587-6346-81D1-B5898F33FED2}"/>
              </a:ext>
            </a:extLst>
          </p:cNvPr>
          <p:cNvSpPr txBox="1"/>
          <p:nvPr/>
        </p:nvSpPr>
        <p:spPr>
          <a:xfrm>
            <a:off x="1046602" y="1377108"/>
            <a:ext cx="936434" cy="159408"/>
          </a:xfrm>
          <a:prstGeom prst="rect">
            <a:avLst/>
          </a:prstGeom>
        </p:spPr>
        <p:txBody>
          <a:bodyPr vert="horz" wrap="square" lIns="91440" tIns="45720" rIns="91440" bIns="45720" rtlCol="0" anchor="t">
            <a:noAutofit/>
          </a:bodyPr>
          <a:lstStyle/>
          <a:p>
            <a:endParaRPr lang="en-US" sz="2000" dirty="0">
              <a:solidFill>
                <a:srgbClr val="FF0000"/>
              </a:solidFill>
              <a:latin typeface="+mn-lt"/>
            </a:endParaRPr>
          </a:p>
        </p:txBody>
      </p:sp>
      <p:pic>
        <p:nvPicPr>
          <p:cNvPr id="4" name="Picture 3">
            <a:extLst>
              <a:ext uri="{FF2B5EF4-FFF2-40B4-BE49-F238E27FC236}">
                <a16:creationId xmlns:a16="http://schemas.microsoft.com/office/drawing/2014/main" id="{40D44BB5-BC61-734F-B5AC-F72033BCA240}"/>
              </a:ext>
            </a:extLst>
          </p:cNvPr>
          <p:cNvPicPr>
            <a:picLocks noChangeAspect="1"/>
          </p:cNvPicPr>
          <p:nvPr/>
        </p:nvPicPr>
        <p:blipFill>
          <a:blip r:embed="rId4"/>
          <a:stretch>
            <a:fillRect/>
          </a:stretch>
        </p:blipFill>
        <p:spPr>
          <a:xfrm>
            <a:off x="4325999" y="1688565"/>
            <a:ext cx="3913677" cy="2107364"/>
          </a:xfrm>
          <a:prstGeom prst="rect">
            <a:avLst/>
          </a:prstGeom>
        </p:spPr>
      </p:pic>
    </p:spTree>
    <p:extLst>
      <p:ext uri="{BB962C8B-B14F-4D97-AF65-F5344CB8AC3E}">
        <p14:creationId xmlns:p14="http://schemas.microsoft.com/office/powerpoint/2010/main" val="37050892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7527362" y="1536516"/>
            <a:ext cx="4664637" cy="2092881"/>
          </a:xfrm>
          <a:prstGeom prst="rect">
            <a:avLst/>
          </a:prstGeom>
        </p:spPr>
        <p:txBody>
          <a:bodyPr wrap="square">
            <a:spAutoFit/>
          </a:bodyPr>
          <a:lstStyle/>
          <a:p>
            <a:pPr marL="457200" lvl="0" indent="-457200">
              <a:buFont typeface="Arial" panose="020B0604020202020204" pitchFamily="34" charset="0"/>
              <a:buChar char="•"/>
              <a:defRPr/>
            </a:pPr>
            <a:r>
              <a:rPr lang="en-CA" sz="2600" kern="0" dirty="0">
                <a:solidFill>
                  <a:srgbClr val="003366"/>
                </a:solidFill>
              </a:rPr>
              <a:t>Fishing pressure below F</a:t>
            </a:r>
            <a:r>
              <a:rPr lang="en-CA" sz="2600" kern="0" baseline="-25000" dirty="0">
                <a:solidFill>
                  <a:srgbClr val="003366"/>
                </a:solidFill>
              </a:rPr>
              <a:t>MSY</a:t>
            </a:r>
          </a:p>
          <a:p>
            <a:pPr marL="457200" lvl="0" indent="-457200">
              <a:buFont typeface="Arial" panose="020B0604020202020204" pitchFamily="34" charset="0"/>
              <a:buChar char="•"/>
              <a:defRPr/>
            </a:pPr>
            <a:r>
              <a:rPr lang="en-CA" sz="2600" kern="0" dirty="0">
                <a:solidFill>
                  <a:srgbClr val="003366"/>
                </a:solidFill>
              </a:rPr>
              <a:t>Spawning stock below </a:t>
            </a:r>
            <a:r>
              <a:rPr lang="en-CA" sz="2600" kern="0" dirty="0" err="1">
                <a:solidFill>
                  <a:srgbClr val="003366"/>
                </a:solidFill>
              </a:rPr>
              <a:t>B</a:t>
            </a:r>
            <a:r>
              <a:rPr lang="en-CA" sz="2600" kern="0" baseline="-25000" dirty="0" err="1">
                <a:solidFill>
                  <a:srgbClr val="003366"/>
                </a:solidFill>
              </a:rPr>
              <a:t>lim</a:t>
            </a:r>
            <a:r>
              <a:rPr lang="en-CA" sz="2600" kern="0" dirty="0">
                <a:solidFill>
                  <a:srgbClr val="003366"/>
                </a:solidFill>
              </a:rPr>
              <a:t> </a:t>
            </a:r>
          </a:p>
          <a:p>
            <a:pPr marL="457200" lvl="0" indent="-457200">
              <a:buFont typeface="Arial" panose="020B0604020202020204" pitchFamily="34" charset="0"/>
              <a:buChar char="•"/>
              <a:defRPr/>
            </a:pPr>
            <a:r>
              <a:rPr lang="en-CA" sz="2600" kern="0" dirty="0">
                <a:solidFill>
                  <a:srgbClr val="003366"/>
                </a:solidFill>
              </a:rPr>
              <a:t>No catch scenario that will rebuild the stock above </a:t>
            </a:r>
            <a:r>
              <a:rPr lang="en-CA" sz="2600" kern="0" dirty="0" err="1">
                <a:solidFill>
                  <a:srgbClr val="003366"/>
                </a:solidFill>
              </a:rPr>
              <a:t>B</a:t>
            </a:r>
            <a:r>
              <a:rPr lang="en-CA" sz="2600" kern="0" baseline="-25000" dirty="0" err="1">
                <a:solidFill>
                  <a:srgbClr val="003366"/>
                </a:solidFill>
              </a:rPr>
              <a:t>lim</a:t>
            </a:r>
            <a:r>
              <a:rPr lang="en-CA" sz="2600" kern="0" dirty="0">
                <a:solidFill>
                  <a:srgbClr val="003366"/>
                </a:solidFill>
              </a:rPr>
              <a:t> by 2025</a:t>
            </a:r>
          </a:p>
        </p:txBody>
      </p:sp>
      <p:sp>
        <p:nvSpPr>
          <p:cNvPr id="9" name="CaixaDeTexto 7">
            <a:extLst>
              <a:ext uri="{FF2B5EF4-FFF2-40B4-BE49-F238E27FC236}">
                <a16:creationId xmlns:a16="http://schemas.microsoft.com/office/drawing/2014/main" id="{07EF9DA2-49A9-4D9D-A9AB-E75906C7A5D5}"/>
              </a:ext>
            </a:extLst>
          </p:cNvPr>
          <p:cNvSpPr txBox="1"/>
          <p:nvPr/>
        </p:nvSpPr>
        <p:spPr>
          <a:xfrm>
            <a:off x="0" y="609376"/>
            <a:ext cx="9077899"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Advice for 2023, 2024 </a:t>
            </a:r>
            <a:r>
              <a:rPr kumimoji="0" lang="pt-PT" sz="2800" b="1" i="0" u="none" strike="noStrike" kern="0" cap="none" spc="0" normalizeH="0" baseline="0" noProof="0" dirty="0" err="1">
                <a:ln>
                  <a:noFill/>
                </a:ln>
                <a:solidFill>
                  <a:srgbClr val="FF0000"/>
                </a:solidFill>
                <a:effectLst/>
                <a:uLnTx/>
                <a:uFillTx/>
              </a:rPr>
              <a:t>and</a:t>
            </a:r>
            <a:r>
              <a:rPr kumimoji="0" lang="pt-PT" sz="2800" b="1" i="0" u="none" strike="noStrike" kern="0" cap="none" spc="0" normalizeH="0" baseline="0" noProof="0" dirty="0">
                <a:ln>
                  <a:noFill/>
                </a:ln>
                <a:solidFill>
                  <a:srgbClr val="FF0000"/>
                </a:solidFill>
                <a:effectLst/>
                <a:uLnTx/>
                <a:uFillTx/>
              </a:rPr>
              <a:t> 2025: MSY:</a:t>
            </a:r>
            <a:r>
              <a:rPr lang="pt-PT" sz="2800" b="1" kern="0" dirty="0">
                <a:solidFill>
                  <a:srgbClr val="FF0000"/>
                </a:solidFill>
              </a:rPr>
              <a:t> </a:t>
            </a:r>
            <a:r>
              <a:rPr lang="pt-PT" sz="2800" kern="0" dirty="0" err="1"/>
              <a:t>Catch</a:t>
            </a:r>
            <a:r>
              <a:rPr lang="pt-PT" sz="2800" kern="0" dirty="0"/>
              <a:t>= 0 t</a:t>
            </a:r>
            <a:r>
              <a:rPr kumimoji="0" lang="pt-PT" sz="2800" i="0" u="none" strike="noStrike" kern="0" cap="none" spc="0" normalizeH="0" baseline="0" noProof="0" dirty="0">
                <a:ln>
                  <a:noFill/>
                </a:ln>
                <a:solidFill>
                  <a:srgbClr val="003366">
                    <a:lumMod val="50000"/>
                  </a:srgbClr>
                </a:solidFill>
                <a:effectLst/>
                <a:uLnTx/>
                <a:uFillTx/>
              </a:rPr>
              <a:t>	no </a:t>
            </a:r>
            <a:r>
              <a:rPr kumimoji="0" lang="pt-PT" sz="2800" i="0" u="none" strike="noStrike" kern="0" cap="none" spc="0" normalizeH="0" baseline="0" noProof="0" dirty="0" err="1">
                <a:ln>
                  <a:noFill/>
                </a:ln>
                <a:solidFill>
                  <a:srgbClr val="003366">
                    <a:lumMod val="50000"/>
                  </a:srgbClr>
                </a:solidFill>
                <a:effectLst/>
                <a:uLnTx/>
                <a:uFillTx/>
              </a:rPr>
              <a:t>change</a:t>
            </a:r>
            <a:endParaRPr kumimoji="0" lang="en-CA" sz="2800" i="0" u="none" strike="noStrike" kern="0" cap="none" spc="0" normalizeH="0" baseline="0" noProof="0" dirty="0">
              <a:ln>
                <a:noFill/>
              </a:ln>
              <a:solidFill>
                <a:srgbClr val="003366">
                  <a:lumMod val="50000"/>
                </a:srgbClr>
              </a:solidFill>
              <a:effectLst/>
              <a:uLnTx/>
              <a:uFillTx/>
            </a:endParaRP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 </a:t>
            </a:r>
            <a:r>
              <a:rPr lang="en-CA" sz="2800" b="1" dirty="0" err="1">
                <a:solidFill>
                  <a:srgbClr val="FFFFFF"/>
                </a:solidFill>
                <a:latin typeface="Calibri"/>
              </a:rPr>
              <a:t>Nephrops</a:t>
            </a:r>
            <a:r>
              <a:rPr lang="en-CA" sz="2800" b="1" dirty="0">
                <a:solidFill>
                  <a:srgbClr val="FFFFFF"/>
                </a:solidFill>
                <a:latin typeface="Calibri"/>
              </a:rPr>
              <a:t> in division 9a  </a:t>
            </a:r>
            <a:r>
              <a:rPr lang="pt-PT" sz="2800" b="1" kern="0" dirty="0"/>
              <a:t>FU 26-27 </a:t>
            </a:r>
            <a:endParaRPr kumimoji="0" lang="en-GB" sz="2800" b="1" i="0" u="none" strike="noStrike" kern="1200" cap="none" spc="0" normalizeH="0" baseline="0" noProof="0" dirty="0">
              <a:ln>
                <a:noFill/>
              </a:ln>
              <a:effectLst/>
              <a:uLnTx/>
              <a:uFillTx/>
              <a:latin typeface="Calibri"/>
            </a:endParaRPr>
          </a:p>
        </p:txBody>
      </p:sp>
      <p:sp>
        <p:nvSpPr>
          <p:cNvPr id="2" name="TextBox 1">
            <a:extLst>
              <a:ext uri="{FF2B5EF4-FFF2-40B4-BE49-F238E27FC236}">
                <a16:creationId xmlns:a16="http://schemas.microsoft.com/office/drawing/2014/main" id="{1B174981-B587-6346-81D1-B5898F33FED2}"/>
              </a:ext>
            </a:extLst>
          </p:cNvPr>
          <p:cNvSpPr txBox="1"/>
          <p:nvPr/>
        </p:nvSpPr>
        <p:spPr>
          <a:xfrm>
            <a:off x="1046602" y="1377108"/>
            <a:ext cx="936434" cy="159408"/>
          </a:xfrm>
          <a:prstGeom prst="rect">
            <a:avLst/>
          </a:prstGeom>
        </p:spPr>
        <p:txBody>
          <a:bodyPr vert="horz" wrap="square" lIns="91440" tIns="45720" rIns="91440" bIns="45720" rtlCol="0" anchor="t">
            <a:noAutofit/>
          </a:bodyPr>
          <a:lstStyle/>
          <a:p>
            <a:endParaRPr lang="en-US" sz="2000" dirty="0">
              <a:solidFill>
                <a:srgbClr val="FF0000"/>
              </a:solidFill>
              <a:latin typeface="+mn-lt"/>
            </a:endParaRPr>
          </a:p>
        </p:txBody>
      </p:sp>
      <p:pic>
        <p:nvPicPr>
          <p:cNvPr id="5" name="Picture 4">
            <a:extLst>
              <a:ext uri="{FF2B5EF4-FFF2-40B4-BE49-F238E27FC236}">
                <a16:creationId xmlns:a16="http://schemas.microsoft.com/office/drawing/2014/main" id="{57EA4AE6-EFA7-674D-A398-82B7431868D0}"/>
              </a:ext>
            </a:extLst>
          </p:cNvPr>
          <p:cNvPicPr>
            <a:picLocks noChangeAspect="1"/>
          </p:cNvPicPr>
          <p:nvPr/>
        </p:nvPicPr>
        <p:blipFill>
          <a:blip r:embed="rId3"/>
          <a:stretch>
            <a:fillRect/>
          </a:stretch>
        </p:blipFill>
        <p:spPr>
          <a:xfrm>
            <a:off x="342134" y="1478845"/>
            <a:ext cx="6818338" cy="3842301"/>
          </a:xfrm>
          <a:prstGeom prst="rect">
            <a:avLst/>
          </a:prstGeom>
        </p:spPr>
      </p:pic>
      <p:pic>
        <p:nvPicPr>
          <p:cNvPr id="6" name="Picture 5">
            <a:extLst>
              <a:ext uri="{FF2B5EF4-FFF2-40B4-BE49-F238E27FC236}">
                <a16:creationId xmlns:a16="http://schemas.microsoft.com/office/drawing/2014/main" id="{DAD0BBD4-2597-5343-B990-41049DEE63A0}"/>
              </a:ext>
            </a:extLst>
          </p:cNvPr>
          <p:cNvPicPr>
            <a:picLocks noChangeAspect="1"/>
          </p:cNvPicPr>
          <p:nvPr/>
        </p:nvPicPr>
        <p:blipFill>
          <a:blip r:embed="rId4"/>
          <a:stretch>
            <a:fillRect/>
          </a:stretch>
        </p:blipFill>
        <p:spPr>
          <a:xfrm>
            <a:off x="7886433" y="3629396"/>
            <a:ext cx="2719575" cy="3123943"/>
          </a:xfrm>
          <a:prstGeom prst="rect">
            <a:avLst/>
          </a:prstGeom>
        </p:spPr>
      </p:pic>
      <p:sp>
        <p:nvSpPr>
          <p:cNvPr id="3" name="TextBox 2">
            <a:extLst>
              <a:ext uri="{FF2B5EF4-FFF2-40B4-BE49-F238E27FC236}">
                <a16:creationId xmlns:a16="http://schemas.microsoft.com/office/drawing/2014/main" id="{2720B562-C4CE-4975-A710-1227CF922EEB}"/>
              </a:ext>
            </a:extLst>
          </p:cNvPr>
          <p:cNvSpPr txBox="1"/>
          <p:nvPr/>
        </p:nvSpPr>
        <p:spPr>
          <a:xfrm>
            <a:off x="471715" y="5550263"/>
            <a:ext cx="4998720" cy="461554"/>
          </a:xfrm>
          <a:prstGeom prst="rect">
            <a:avLst/>
          </a:prstGeom>
        </p:spPr>
        <p:txBody>
          <a:bodyPr vert="horz" wrap="square" lIns="91440" tIns="45720" rIns="91440" bIns="45720" rtlCol="0" anchor="t">
            <a:noAutofit/>
          </a:bodyPr>
          <a:lstStyle/>
          <a:p>
            <a:r>
              <a:rPr lang="en-CA" sz="2400" dirty="0">
                <a:latin typeface="+mn-lt"/>
              </a:rPr>
              <a:t>Advice released 2022 </a:t>
            </a:r>
          </a:p>
          <a:p>
            <a:r>
              <a:rPr lang="en-CA" sz="2400" dirty="0">
                <a:highlight>
                  <a:srgbClr val="FFFF00"/>
                </a:highlight>
              </a:rPr>
              <a:t>New advice autumn 2025</a:t>
            </a:r>
            <a:endParaRPr lang="en-GB" sz="2400" dirty="0" err="1">
              <a:highlight>
                <a:srgbClr val="FFFF00"/>
              </a:highlight>
              <a:latin typeface="+mn-lt"/>
            </a:endParaRPr>
          </a:p>
        </p:txBody>
      </p:sp>
    </p:spTree>
    <p:extLst>
      <p:ext uri="{BB962C8B-B14F-4D97-AF65-F5344CB8AC3E}">
        <p14:creationId xmlns:p14="http://schemas.microsoft.com/office/powerpoint/2010/main" val="12561823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1E2225-2481-4100-9505-7C8C30254152}"/>
              </a:ext>
            </a:extLst>
          </p:cNvPr>
          <p:cNvPicPr>
            <a:picLocks noChangeAspect="1"/>
          </p:cNvPicPr>
          <p:nvPr/>
        </p:nvPicPr>
        <p:blipFill>
          <a:blip r:embed="rId3"/>
          <a:stretch>
            <a:fillRect/>
          </a:stretch>
        </p:blipFill>
        <p:spPr>
          <a:xfrm>
            <a:off x="92365" y="1305226"/>
            <a:ext cx="8179938" cy="5069448"/>
          </a:xfrm>
          <a:prstGeom prst="rect">
            <a:avLst/>
          </a:prstGeom>
        </p:spPr>
      </p:pic>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8502722" y="1587763"/>
            <a:ext cx="3436729" cy="4893647"/>
          </a:xfrm>
          <a:prstGeom prst="rect">
            <a:avLst/>
          </a:prstGeom>
        </p:spPr>
        <p:txBody>
          <a:bodyPr wrap="square">
            <a:spAutoFit/>
          </a:bodyPr>
          <a:lstStyle/>
          <a:p>
            <a:pPr marL="457200" lvl="0" indent="-457200">
              <a:buFont typeface="Arial" panose="020B0604020202020204" pitchFamily="34" charset="0"/>
              <a:buChar char="•"/>
              <a:defRPr/>
            </a:pPr>
            <a:r>
              <a:rPr lang="en-CA" sz="2600" kern="0" dirty="0">
                <a:solidFill>
                  <a:srgbClr val="003366"/>
                </a:solidFill>
              </a:rPr>
              <a:t>Fishing pressure below F</a:t>
            </a:r>
            <a:r>
              <a:rPr lang="en-CA" sz="2600" kern="0" baseline="-25000" dirty="0">
                <a:solidFill>
                  <a:srgbClr val="003366"/>
                </a:solidFill>
              </a:rPr>
              <a:t>MSY</a:t>
            </a:r>
          </a:p>
          <a:p>
            <a:pPr marL="457200" lvl="0" indent="-457200">
              <a:buFont typeface="Arial" panose="020B0604020202020204" pitchFamily="34" charset="0"/>
              <a:buChar char="•"/>
              <a:defRPr/>
            </a:pPr>
            <a:r>
              <a:rPr lang="en-CA" sz="2600" kern="0" dirty="0">
                <a:solidFill>
                  <a:srgbClr val="003366"/>
                </a:solidFill>
              </a:rPr>
              <a:t>No biomass ref </a:t>
            </a:r>
            <a:r>
              <a:rPr lang="en-CA" sz="2600" kern="0" dirty="0" err="1">
                <a:solidFill>
                  <a:srgbClr val="003366"/>
                </a:solidFill>
              </a:rPr>
              <a:t>pt</a:t>
            </a:r>
            <a:endParaRPr lang="en-CA" sz="2600" kern="0" dirty="0">
              <a:solidFill>
                <a:srgbClr val="003366"/>
              </a:solidFill>
            </a:endParaRPr>
          </a:p>
          <a:p>
            <a:pPr marL="457200" lvl="0" indent="-457200">
              <a:buFont typeface="Arial" panose="020B0604020202020204" pitchFamily="34" charset="0"/>
              <a:buChar char="•"/>
              <a:defRPr/>
            </a:pPr>
            <a:r>
              <a:rPr lang="en-CA" sz="2600" kern="0" dirty="0">
                <a:solidFill>
                  <a:srgbClr val="003366"/>
                </a:solidFill>
              </a:rPr>
              <a:t>Advice lower: decline in biomass trend – uncertainty cap applied</a:t>
            </a:r>
          </a:p>
          <a:p>
            <a:pPr marL="457200" lvl="0" indent="-457200">
              <a:buFont typeface="Arial" panose="020B0604020202020204" pitchFamily="34" charset="0"/>
              <a:buChar char="•"/>
              <a:defRPr/>
            </a:pPr>
            <a:endParaRPr lang="en-CA" sz="2600" kern="0" dirty="0">
              <a:solidFill>
                <a:srgbClr val="003366"/>
              </a:solidFill>
            </a:endParaRPr>
          </a:p>
          <a:p>
            <a:pPr marL="457200" lvl="0" indent="-457200">
              <a:buFont typeface="Arial" panose="020B0604020202020204" pitchFamily="34" charset="0"/>
              <a:buChar char="•"/>
              <a:defRPr/>
            </a:pPr>
            <a:r>
              <a:rPr lang="en-CA" sz="2600" kern="0" dirty="0">
                <a:solidFill>
                  <a:srgbClr val="003366"/>
                </a:solidFill>
              </a:rPr>
              <a:t>Advice released 2023</a:t>
            </a:r>
          </a:p>
          <a:p>
            <a:pPr marL="457200" lvl="0" indent="-457200">
              <a:buFont typeface="Arial" panose="020B0604020202020204" pitchFamily="34" charset="0"/>
              <a:buChar char="•"/>
              <a:defRPr/>
            </a:pPr>
            <a:r>
              <a:rPr lang="en-CA" sz="2600" kern="0" dirty="0">
                <a:solidFill>
                  <a:srgbClr val="003366"/>
                </a:solidFill>
                <a:highlight>
                  <a:srgbClr val="FFFF00"/>
                </a:highlight>
              </a:rPr>
              <a:t>New advice autumn 2025</a:t>
            </a:r>
          </a:p>
        </p:txBody>
      </p:sp>
      <p:sp>
        <p:nvSpPr>
          <p:cNvPr id="9" name="CaixaDeTexto 7">
            <a:extLst>
              <a:ext uri="{FF2B5EF4-FFF2-40B4-BE49-F238E27FC236}">
                <a16:creationId xmlns:a16="http://schemas.microsoft.com/office/drawing/2014/main" id="{07EF9DA2-49A9-4D9D-A9AB-E75906C7A5D5}"/>
              </a:ext>
            </a:extLst>
          </p:cNvPr>
          <p:cNvSpPr txBox="1"/>
          <p:nvPr/>
        </p:nvSpPr>
        <p:spPr>
          <a:xfrm>
            <a:off x="0" y="609376"/>
            <a:ext cx="9077899"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Advice for 2024 and 2025: PA:</a:t>
            </a:r>
            <a:r>
              <a:rPr lang="pt-PT" sz="2800" b="1" kern="0" dirty="0">
                <a:solidFill>
                  <a:srgbClr val="FF0000"/>
                </a:solidFill>
              </a:rPr>
              <a:t> </a:t>
            </a:r>
            <a:r>
              <a:rPr lang="pt-PT" sz="2800" kern="0" dirty="0"/>
              <a:t>Catch</a:t>
            </a:r>
            <a:r>
              <a:rPr lang="pt-PT" sz="2800" u="sng" kern="0" dirty="0"/>
              <a:t>&lt;</a:t>
            </a:r>
            <a:r>
              <a:rPr lang="pt-PT" sz="2800" kern="0" dirty="0"/>
              <a:t> 213 t</a:t>
            </a:r>
            <a:r>
              <a:rPr kumimoji="0" lang="pt-PT" sz="2800" i="0" u="none" strike="noStrike" kern="0" cap="none" spc="0" normalizeH="0" baseline="0" noProof="0" dirty="0">
                <a:ln>
                  <a:noFill/>
                </a:ln>
                <a:solidFill>
                  <a:srgbClr val="003366">
                    <a:lumMod val="50000"/>
                  </a:srgbClr>
                </a:solidFill>
                <a:effectLst/>
                <a:uLnTx/>
                <a:uFillTx/>
              </a:rPr>
              <a:t>	-20%</a:t>
            </a:r>
            <a:endParaRPr kumimoji="0" lang="en-CA" sz="2800" i="0" u="none" strike="noStrike" kern="0" cap="none" spc="0" normalizeH="0" baseline="0" noProof="0" dirty="0">
              <a:ln>
                <a:noFill/>
              </a:ln>
              <a:solidFill>
                <a:srgbClr val="003366">
                  <a:lumMod val="50000"/>
                </a:srgbClr>
              </a:solidFill>
              <a:effectLst/>
              <a:uLnTx/>
              <a:uFillTx/>
            </a:endParaRP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 </a:t>
            </a:r>
            <a:r>
              <a:rPr lang="en-CA" sz="2800" b="1" dirty="0" err="1">
                <a:solidFill>
                  <a:srgbClr val="FFFFFF"/>
                </a:solidFill>
                <a:latin typeface="Calibri"/>
              </a:rPr>
              <a:t>Nephrops</a:t>
            </a:r>
            <a:r>
              <a:rPr lang="en-CA" sz="2800" b="1" dirty="0">
                <a:solidFill>
                  <a:srgbClr val="FFFFFF"/>
                </a:solidFill>
                <a:latin typeface="Calibri"/>
              </a:rPr>
              <a:t> in division 9a  </a:t>
            </a:r>
            <a:r>
              <a:rPr lang="pt-PT" sz="2800" b="1" kern="0" dirty="0"/>
              <a:t>FU 28-29 </a:t>
            </a:r>
            <a:endParaRPr kumimoji="0" lang="en-GB" sz="2800" b="1" i="0" u="none" strike="noStrike" kern="1200" cap="none" spc="0" normalizeH="0" baseline="0" noProof="0" dirty="0">
              <a:ln>
                <a:noFill/>
              </a:ln>
              <a:effectLst/>
              <a:uLnTx/>
              <a:uFillTx/>
              <a:latin typeface="Calibri"/>
            </a:endParaRPr>
          </a:p>
        </p:txBody>
      </p:sp>
      <p:sp>
        <p:nvSpPr>
          <p:cNvPr id="2" name="TextBox 1">
            <a:extLst>
              <a:ext uri="{FF2B5EF4-FFF2-40B4-BE49-F238E27FC236}">
                <a16:creationId xmlns:a16="http://schemas.microsoft.com/office/drawing/2014/main" id="{1B174981-B587-6346-81D1-B5898F33FED2}"/>
              </a:ext>
            </a:extLst>
          </p:cNvPr>
          <p:cNvSpPr txBox="1"/>
          <p:nvPr/>
        </p:nvSpPr>
        <p:spPr>
          <a:xfrm>
            <a:off x="1046602" y="1377108"/>
            <a:ext cx="936434" cy="159408"/>
          </a:xfrm>
          <a:prstGeom prst="rect">
            <a:avLst/>
          </a:prstGeom>
        </p:spPr>
        <p:txBody>
          <a:bodyPr vert="horz" wrap="square" lIns="91440" tIns="45720" rIns="91440" bIns="45720" rtlCol="0" anchor="t">
            <a:noAutofit/>
          </a:bodyPr>
          <a:lstStyle/>
          <a:p>
            <a:endParaRPr lang="en-US" sz="2000" dirty="0">
              <a:solidFill>
                <a:srgbClr val="FF0000"/>
              </a:solidFill>
              <a:latin typeface="+mn-lt"/>
            </a:endParaRPr>
          </a:p>
        </p:txBody>
      </p:sp>
      <p:pic>
        <p:nvPicPr>
          <p:cNvPr id="6" name="Picture 5">
            <a:extLst>
              <a:ext uri="{FF2B5EF4-FFF2-40B4-BE49-F238E27FC236}">
                <a16:creationId xmlns:a16="http://schemas.microsoft.com/office/drawing/2014/main" id="{DAD0BBD4-2597-5343-B990-41049DEE63A0}"/>
              </a:ext>
            </a:extLst>
          </p:cNvPr>
          <p:cNvPicPr>
            <a:picLocks noChangeAspect="1"/>
          </p:cNvPicPr>
          <p:nvPr/>
        </p:nvPicPr>
        <p:blipFill>
          <a:blip r:embed="rId4"/>
          <a:stretch>
            <a:fillRect/>
          </a:stretch>
        </p:blipFill>
        <p:spPr>
          <a:xfrm>
            <a:off x="5434149" y="1104597"/>
            <a:ext cx="2494185" cy="2865040"/>
          </a:xfrm>
          <a:prstGeom prst="rect">
            <a:avLst/>
          </a:prstGeom>
        </p:spPr>
      </p:pic>
      <p:sp>
        <p:nvSpPr>
          <p:cNvPr id="3" name="TextBox 2">
            <a:extLst>
              <a:ext uri="{FF2B5EF4-FFF2-40B4-BE49-F238E27FC236}">
                <a16:creationId xmlns:a16="http://schemas.microsoft.com/office/drawing/2014/main" id="{2720B562-C4CE-4975-A710-1227CF922EEB}"/>
              </a:ext>
            </a:extLst>
          </p:cNvPr>
          <p:cNvSpPr txBox="1"/>
          <p:nvPr/>
        </p:nvSpPr>
        <p:spPr>
          <a:xfrm>
            <a:off x="435429" y="5913120"/>
            <a:ext cx="4998720" cy="461554"/>
          </a:xfrm>
          <a:prstGeom prst="rect">
            <a:avLst/>
          </a:prstGeom>
        </p:spPr>
        <p:txBody>
          <a:bodyPr vert="horz" wrap="square" lIns="91440" tIns="45720" rIns="91440" bIns="45720" rtlCol="0" anchor="t">
            <a:noAutofit/>
          </a:bodyPr>
          <a:lstStyle/>
          <a:p>
            <a:endParaRPr lang="en-GB" sz="2400" dirty="0" err="1">
              <a:latin typeface="+mn-lt"/>
            </a:endParaRPr>
          </a:p>
        </p:txBody>
      </p:sp>
    </p:spTree>
    <p:extLst>
      <p:ext uri="{BB962C8B-B14F-4D97-AF65-F5344CB8AC3E}">
        <p14:creationId xmlns:p14="http://schemas.microsoft.com/office/powerpoint/2010/main" val="30137875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A5E944-FC03-4D9B-8FFA-52075B76C421}"/>
              </a:ext>
            </a:extLst>
          </p:cNvPr>
          <p:cNvPicPr>
            <a:picLocks noChangeAspect="1"/>
          </p:cNvPicPr>
          <p:nvPr/>
        </p:nvPicPr>
        <p:blipFill>
          <a:blip r:embed="rId3"/>
          <a:stretch>
            <a:fillRect/>
          </a:stretch>
        </p:blipFill>
        <p:spPr>
          <a:xfrm>
            <a:off x="184731" y="1813828"/>
            <a:ext cx="7787239" cy="4424809"/>
          </a:xfrm>
          <a:prstGeom prst="rect">
            <a:avLst/>
          </a:prstGeom>
        </p:spPr>
      </p:pic>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7401433" y="1536516"/>
            <a:ext cx="4664637" cy="2492990"/>
          </a:xfrm>
          <a:prstGeom prst="rect">
            <a:avLst/>
          </a:prstGeom>
        </p:spPr>
        <p:txBody>
          <a:bodyPr wrap="square">
            <a:spAutoFit/>
          </a:bodyPr>
          <a:lstStyle/>
          <a:p>
            <a:pPr marL="457200" lvl="0" indent="-457200">
              <a:buFont typeface="Arial" panose="020B0604020202020204" pitchFamily="34" charset="0"/>
              <a:buChar char="•"/>
              <a:defRPr/>
            </a:pPr>
            <a:r>
              <a:rPr lang="en-CA" sz="2600" kern="0" dirty="0"/>
              <a:t>No reference points</a:t>
            </a:r>
          </a:p>
          <a:p>
            <a:pPr marL="457200" lvl="0" indent="-457200">
              <a:buFont typeface="Arial" panose="020B0604020202020204" pitchFamily="34" charset="0"/>
              <a:buChar char="•"/>
              <a:defRPr/>
            </a:pPr>
            <a:r>
              <a:rPr lang="en-CA" sz="2600" kern="0" dirty="0"/>
              <a:t>Fishing pressure variable</a:t>
            </a:r>
            <a:endParaRPr lang="en-CA" sz="2600" kern="0" baseline="-25000" dirty="0"/>
          </a:p>
          <a:p>
            <a:pPr marL="457200" lvl="0" indent="-457200">
              <a:buFont typeface="Arial" panose="020B0604020202020204" pitchFamily="34" charset="0"/>
              <a:buChar char="•"/>
              <a:defRPr/>
            </a:pPr>
            <a:r>
              <a:rPr lang="en-CA" sz="2600" kern="0" dirty="0"/>
              <a:t>Catch 2023 33 t</a:t>
            </a:r>
          </a:p>
          <a:p>
            <a:pPr marL="457200" lvl="0" indent="-457200">
              <a:buFont typeface="Arial" panose="020B0604020202020204" pitchFamily="34" charset="0"/>
              <a:buChar char="•"/>
              <a:defRPr/>
            </a:pPr>
            <a:r>
              <a:rPr lang="en-CA" sz="2600" kern="0" dirty="0"/>
              <a:t>Advice from 2024</a:t>
            </a:r>
          </a:p>
          <a:p>
            <a:pPr marL="457200" lvl="0" indent="-457200">
              <a:buFont typeface="Arial" panose="020B0604020202020204" pitchFamily="34" charset="0"/>
              <a:buChar char="•"/>
              <a:defRPr/>
            </a:pPr>
            <a:r>
              <a:rPr lang="en-CA" sz="2600" kern="0" dirty="0">
                <a:highlight>
                  <a:srgbClr val="FFFF00"/>
                </a:highlight>
              </a:rPr>
              <a:t>Advice release for 2026 – autumn 2025</a:t>
            </a:r>
          </a:p>
        </p:txBody>
      </p:sp>
      <p:sp>
        <p:nvSpPr>
          <p:cNvPr id="9" name="CaixaDeTexto 7">
            <a:extLst>
              <a:ext uri="{FF2B5EF4-FFF2-40B4-BE49-F238E27FC236}">
                <a16:creationId xmlns:a16="http://schemas.microsoft.com/office/drawing/2014/main" id="{07EF9DA2-49A9-4D9D-A9AB-E75906C7A5D5}"/>
              </a:ext>
            </a:extLst>
          </p:cNvPr>
          <p:cNvSpPr txBox="1"/>
          <p:nvPr/>
        </p:nvSpPr>
        <p:spPr>
          <a:xfrm>
            <a:off x="-2" y="619363"/>
            <a:ext cx="9077899"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Advice for 2025: PA:</a:t>
            </a:r>
            <a:r>
              <a:rPr lang="pt-PT" sz="2800" b="1" kern="0" dirty="0">
                <a:solidFill>
                  <a:srgbClr val="FF0000"/>
                </a:solidFill>
              </a:rPr>
              <a:t> </a:t>
            </a:r>
            <a:r>
              <a:rPr lang="pt-PT" sz="2800" kern="0" dirty="0"/>
              <a:t>Catch</a:t>
            </a:r>
            <a:r>
              <a:rPr lang="pt-PT" sz="2800" u="sng" kern="0" dirty="0"/>
              <a:t>&lt; </a:t>
            </a:r>
            <a:r>
              <a:rPr lang="pt-PT" sz="2800" kern="0" dirty="0"/>
              <a:t> 26 t  0%</a:t>
            </a:r>
            <a:endParaRPr kumimoji="0" lang="en-CA" sz="2800" i="0" strike="noStrike" kern="0" cap="none" spc="0" normalizeH="0" baseline="0" noProof="0" dirty="0">
              <a:ln>
                <a:noFill/>
              </a:ln>
              <a:solidFill>
                <a:srgbClr val="003366">
                  <a:lumMod val="50000"/>
                </a:srgbClr>
              </a:solidFill>
              <a:effectLst/>
              <a:uLnTx/>
              <a:uFillTx/>
            </a:endParaRP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 </a:t>
            </a:r>
            <a:r>
              <a:rPr lang="en-CA" sz="2800" b="1" dirty="0" err="1">
                <a:solidFill>
                  <a:srgbClr val="FFFFFF"/>
                </a:solidFill>
                <a:latin typeface="Calibri"/>
              </a:rPr>
              <a:t>Nephrops</a:t>
            </a:r>
            <a:r>
              <a:rPr lang="en-CA" sz="2800" b="1" dirty="0">
                <a:solidFill>
                  <a:srgbClr val="FFFFFF"/>
                </a:solidFill>
                <a:latin typeface="Calibri"/>
              </a:rPr>
              <a:t> in division 9a  </a:t>
            </a:r>
            <a:r>
              <a:rPr lang="pt-PT" sz="2800" b="1" kern="0" dirty="0"/>
              <a:t>FU 30 </a:t>
            </a:r>
            <a:endParaRPr kumimoji="0" lang="en-GB" sz="2800" b="1" i="0" u="none" strike="noStrike" kern="1200" cap="none" spc="0" normalizeH="0" baseline="0" noProof="0" dirty="0">
              <a:ln>
                <a:noFill/>
              </a:ln>
              <a:effectLst/>
              <a:uLnTx/>
              <a:uFillTx/>
              <a:latin typeface="Calibri"/>
            </a:endParaRPr>
          </a:p>
        </p:txBody>
      </p:sp>
      <p:sp>
        <p:nvSpPr>
          <p:cNvPr id="2" name="TextBox 1">
            <a:extLst>
              <a:ext uri="{FF2B5EF4-FFF2-40B4-BE49-F238E27FC236}">
                <a16:creationId xmlns:a16="http://schemas.microsoft.com/office/drawing/2014/main" id="{1B174981-B587-6346-81D1-B5898F33FED2}"/>
              </a:ext>
            </a:extLst>
          </p:cNvPr>
          <p:cNvSpPr txBox="1"/>
          <p:nvPr/>
        </p:nvSpPr>
        <p:spPr>
          <a:xfrm>
            <a:off x="1046602" y="1377108"/>
            <a:ext cx="936434" cy="159408"/>
          </a:xfrm>
          <a:prstGeom prst="rect">
            <a:avLst/>
          </a:prstGeom>
        </p:spPr>
        <p:txBody>
          <a:bodyPr vert="horz" wrap="square" lIns="91440" tIns="45720" rIns="91440" bIns="45720" rtlCol="0" anchor="t">
            <a:noAutofit/>
          </a:bodyPr>
          <a:lstStyle/>
          <a:p>
            <a:endParaRPr lang="en-US" sz="2000" dirty="0">
              <a:solidFill>
                <a:srgbClr val="FF0000"/>
              </a:solidFill>
              <a:latin typeface="+mn-lt"/>
            </a:endParaRPr>
          </a:p>
        </p:txBody>
      </p:sp>
      <p:pic>
        <p:nvPicPr>
          <p:cNvPr id="6" name="Picture 5">
            <a:extLst>
              <a:ext uri="{FF2B5EF4-FFF2-40B4-BE49-F238E27FC236}">
                <a16:creationId xmlns:a16="http://schemas.microsoft.com/office/drawing/2014/main" id="{DAD0BBD4-2597-5343-B990-41049DEE63A0}"/>
              </a:ext>
            </a:extLst>
          </p:cNvPr>
          <p:cNvPicPr>
            <a:picLocks noChangeAspect="1"/>
          </p:cNvPicPr>
          <p:nvPr/>
        </p:nvPicPr>
        <p:blipFill>
          <a:blip r:embed="rId4"/>
          <a:stretch>
            <a:fillRect/>
          </a:stretch>
        </p:blipFill>
        <p:spPr>
          <a:xfrm>
            <a:off x="4704953" y="1042432"/>
            <a:ext cx="2563853" cy="2945067"/>
          </a:xfrm>
          <a:prstGeom prst="rect">
            <a:avLst/>
          </a:prstGeom>
        </p:spPr>
      </p:pic>
      <p:sp>
        <p:nvSpPr>
          <p:cNvPr id="3" name="TextBox 2">
            <a:extLst>
              <a:ext uri="{FF2B5EF4-FFF2-40B4-BE49-F238E27FC236}">
                <a16:creationId xmlns:a16="http://schemas.microsoft.com/office/drawing/2014/main" id="{2720B562-C4CE-4975-A710-1227CF922EEB}"/>
              </a:ext>
            </a:extLst>
          </p:cNvPr>
          <p:cNvSpPr txBox="1"/>
          <p:nvPr/>
        </p:nvSpPr>
        <p:spPr>
          <a:xfrm>
            <a:off x="435428" y="5913120"/>
            <a:ext cx="10076125" cy="461554"/>
          </a:xfrm>
          <a:prstGeom prst="rect">
            <a:avLst/>
          </a:prstGeom>
        </p:spPr>
        <p:txBody>
          <a:bodyPr vert="horz" wrap="square" lIns="91440" tIns="45720" rIns="91440" bIns="45720" rtlCol="0" anchor="t">
            <a:noAutofit/>
          </a:bodyPr>
          <a:lstStyle/>
          <a:p>
            <a:endParaRPr lang="en-GB" sz="2400" dirty="0" err="1">
              <a:latin typeface="+mn-lt"/>
            </a:endParaRPr>
          </a:p>
        </p:txBody>
      </p:sp>
    </p:spTree>
    <p:extLst>
      <p:ext uri="{BB962C8B-B14F-4D97-AF65-F5344CB8AC3E}">
        <p14:creationId xmlns:p14="http://schemas.microsoft.com/office/powerpoint/2010/main" val="3107303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8525692" y="1582340"/>
            <a:ext cx="2917370" cy="4893647"/>
          </a:xfrm>
          <a:prstGeom prst="rect">
            <a:avLst/>
          </a:prstGeom>
        </p:spPr>
        <p:txBody>
          <a:bodyPr wrap="square">
            <a:spAutoFit/>
          </a:bodyPr>
          <a:lstStyle/>
          <a:p>
            <a:pPr marL="457200" lvl="0" indent="-457200">
              <a:buFont typeface="Arial" panose="020B0604020202020204" pitchFamily="34" charset="0"/>
              <a:buChar char="•"/>
              <a:defRPr/>
            </a:pPr>
            <a:r>
              <a:rPr lang="en-CA" sz="2600" kern="0" dirty="0">
                <a:solidFill>
                  <a:srgbClr val="003366"/>
                </a:solidFill>
              </a:rPr>
              <a:t>SSB females only</a:t>
            </a:r>
          </a:p>
          <a:p>
            <a:pPr marL="457200" lvl="0" indent="-457200">
              <a:buFont typeface="Arial" panose="020B0604020202020204" pitchFamily="34" charset="0"/>
              <a:buChar char="•"/>
              <a:defRPr/>
            </a:pPr>
            <a:r>
              <a:rPr lang="en-CA" sz="2600" kern="0" dirty="0">
                <a:solidFill>
                  <a:srgbClr val="003366"/>
                </a:solidFill>
              </a:rPr>
              <a:t>F below F</a:t>
            </a:r>
            <a:r>
              <a:rPr lang="en-CA" sz="2600" kern="0" baseline="-25000" dirty="0">
                <a:solidFill>
                  <a:srgbClr val="003366"/>
                </a:solidFill>
              </a:rPr>
              <a:t>MSY</a:t>
            </a:r>
          </a:p>
          <a:p>
            <a:pPr marL="457200" lvl="0" indent="-457200">
              <a:buFont typeface="Arial" panose="020B0604020202020204" pitchFamily="34" charset="0"/>
              <a:buChar char="•"/>
              <a:defRPr/>
            </a:pPr>
            <a:r>
              <a:rPr lang="en-CA" sz="2600" kern="0" dirty="0">
                <a:solidFill>
                  <a:srgbClr val="003366"/>
                </a:solidFill>
              </a:rPr>
              <a:t>SSB above MSY </a:t>
            </a:r>
            <a:r>
              <a:rPr lang="en-CA" sz="2600" kern="0" dirty="0" err="1">
                <a:solidFill>
                  <a:srgbClr val="003366"/>
                </a:solidFill>
              </a:rPr>
              <a:t>Btrigger</a:t>
            </a:r>
            <a:endParaRPr lang="en-CA" sz="2600" kern="0" dirty="0">
              <a:solidFill>
                <a:srgbClr val="003366"/>
              </a:solidFill>
            </a:endParaRPr>
          </a:p>
          <a:p>
            <a:pPr marL="457200" lvl="0" indent="-457200">
              <a:buFont typeface="Arial" panose="020B0604020202020204" pitchFamily="34" charset="0"/>
              <a:buChar char="•"/>
              <a:defRPr/>
            </a:pPr>
            <a:r>
              <a:rPr lang="en-CA" sz="2600" kern="0" dirty="0">
                <a:solidFill>
                  <a:srgbClr val="003366"/>
                </a:solidFill>
              </a:rPr>
              <a:t>Small decrease in advice despite increase in stock size – downward revision in biomass</a:t>
            </a:r>
          </a:p>
          <a:p>
            <a:pPr marL="457200" lvl="0" indent="-457200">
              <a:buFont typeface="Arial" panose="020B0604020202020204" pitchFamily="34" charset="0"/>
              <a:buChar char="•"/>
              <a:defRPr/>
            </a:pPr>
            <a:endParaRPr lang="en-CA" sz="2600" kern="0" dirty="0">
              <a:solidFill>
                <a:srgbClr val="003366"/>
              </a:solidFill>
            </a:endParaRPr>
          </a:p>
          <a:p>
            <a:pPr marL="457200" lvl="0" indent="-457200">
              <a:buFont typeface="Arial" panose="020B0604020202020204" pitchFamily="34" charset="0"/>
              <a:buChar char="•"/>
              <a:defRPr/>
            </a:pPr>
            <a:endParaRPr lang="en-CA" sz="2600" kern="0" dirty="0">
              <a:solidFill>
                <a:srgbClr val="003366"/>
              </a:solidFill>
            </a:endParaRPr>
          </a:p>
        </p:txBody>
      </p:sp>
      <p:sp>
        <p:nvSpPr>
          <p:cNvPr id="9" name="CaixaDeTexto 7">
            <a:extLst>
              <a:ext uri="{FF2B5EF4-FFF2-40B4-BE49-F238E27FC236}">
                <a16:creationId xmlns:a16="http://schemas.microsoft.com/office/drawing/2014/main" id="{07EF9DA2-49A9-4D9D-A9AB-E75906C7A5D5}"/>
              </a:ext>
            </a:extLst>
          </p:cNvPr>
          <p:cNvSpPr txBox="1"/>
          <p:nvPr/>
        </p:nvSpPr>
        <p:spPr>
          <a:xfrm>
            <a:off x="-1058" y="552147"/>
            <a:ext cx="10051366"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Advice for 2026: EU MAP: </a:t>
            </a:r>
            <a:r>
              <a:rPr kumimoji="0" lang="pt-PT" sz="2800" b="0" i="0" u="none" strike="noStrike" kern="0" cap="none" spc="0" normalizeH="0" baseline="0" noProof="0" dirty="0">
                <a:ln>
                  <a:noFill/>
                </a:ln>
                <a:solidFill>
                  <a:srgbClr val="003366">
                    <a:lumMod val="50000"/>
                  </a:srgbClr>
                </a:solidFill>
                <a:effectLst/>
                <a:uLnTx/>
                <a:uFillTx/>
              </a:rPr>
              <a:t>Catch </a:t>
            </a:r>
            <a:r>
              <a:rPr kumimoji="0" lang="en-CA" sz="2800" b="0" i="0" strike="noStrike" kern="0" cap="none" spc="0" normalizeH="0" baseline="0" noProof="0" dirty="0">
                <a:ln>
                  <a:noFill/>
                </a:ln>
                <a:solidFill>
                  <a:srgbClr val="003366">
                    <a:lumMod val="50000"/>
                  </a:srgbClr>
                </a:solidFill>
                <a:effectLst/>
                <a:uLnTx/>
                <a:uFillTx/>
              </a:rPr>
              <a:t>10 526 – </a:t>
            </a:r>
            <a:r>
              <a:rPr lang="en-CA" sz="2800" kern="0" dirty="0">
                <a:solidFill>
                  <a:srgbClr val="003366">
                    <a:lumMod val="50000"/>
                  </a:srgbClr>
                </a:solidFill>
              </a:rPr>
              <a:t>20 125</a:t>
            </a:r>
            <a:r>
              <a:rPr kumimoji="0" lang="en-CA" sz="2800" b="0" i="0" strike="noStrike" kern="0" cap="none" spc="0" normalizeH="0" baseline="0" noProof="0" dirty="0">
                <a:ln>
                  <a:noFill/>
                </a:ln>
                <a:solidFill>
                  <a:srgbClr val="003366">
                    <a:lumMod val="50000"/>
                  </a:srgbClr>
                </a:solidFill>
                <a:effectLst/>
                <a:uLnTx/>
                <a:uFillTx/>
              </a:rPr>
              <a:t> t advice ~ -1.3</a:t>
            </a:r>
            <a:r>
              <a:rPr kumimoji="0" lang="en-CA" sz="2800" b="0" i="0" u="none" strike="noStrike" kern="0" cap="none" spc="0" normalizeH="0" baseline="0" noProof="0" dirty="0">
                <a:ln>
                  <a:noFill/>
                </a:ln>
                <a:solidFill>
                  <a:srgbClr val="003366">
                    <a:lumMod val="50000"/>
                  </a:srgbClr>
                </a:solidFill>
                <a:effectLst/>
                <a:uLnTx/>
                <a:uFillTx/>
              </a:rPr>
              <a:t>%</a:t>
            </a: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 Hake in division 8c and 9a: southern stock</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pic>
        <p:nvPicPr>
          <p:cNvPr id="3" name="Picture 2">
            <a:extLst>
              <a:ext uri="{FF2B5EF4-FFF2-40B4-BE49-F238E27FC236}">
                <a16:creationId xmlns:a16="http://schemas.microsoft.com/office/drawing/2014/main" id="{D0C36FF9-74C6-491F-B904-16FEB5592D18}"/>
              </a:ext>
            </a:extLst>
          </p:cNvPr>
          <p:cNvPicPr>
            <a:picLocks noChangeAspect="1"/>
          </p:cNvPicPr>
          <p:nvPr/>
        </p:nvPicPr>
        <p:blipFill>
          <a:blip r:embed="rId3"/>
          <a:stretch>
            <a:fillRect/>
          </a:stretch>
        </p:blipFill>
        <p:spPr>
          <a:xfrm>
            <a:off x="184731" y="1277256"/>
            <a:ext cx="8326101" cy="4869543"/>
          </a:xfrm>
          <a:prstGeom prst="rect">
            <a:avLst/>
          </a:prstGeom>
        </p:spPr>
      </p:pic>
    </p:spTree>
    <p:extLst>
      <p:ext uri="{BB962C8B-B14F-4D97-AF65-F5344CB8AC3E}">
        <p14:creationId xmlns:p14="http://schemas.microsoft.com/office/powerpoint/2010/main" val="5957154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1" y="0"/>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Hake in division 8c and 9a: southern stock</a:t>
            </a: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3" name="Rectangle 2">
            <a:extLst>
              <a:ext uri="{FF2B5EF4-FFF2-40B4-BE49-F238E27FC236}">
                <a16:creationId xmlns:a16="http://schemas.microsoft.com/office/drawing/2014/main" id="{D01279F7-8889-4C91-9FDA-0153D15B72FD}"/>
              </a:ext>
            </a:extLst>
          </p:cNvPr>
          <p:cNvSpPr/>
          <p:nvPr/>
        </p:nvSpPr>
        <p:spPr>
          <a:xfrm>
            <a:off x="3048000" y="3105835"/>
            <a:ext cx="6096000" cy="646331"/>
          </a:xfrm>
          <a:prstGeom prst="rect">
            <a:avLst/>
          </a:prstGeom>
        </p:spPr>
        <p:txBody>
          <a:bodyPr>
            <a:spAutoFit/>
          </a:bodyPr>
          <a:lstStyle/>
          <a:p>
            <a:endParaRPr lang="fr-CA" dirty="0"/>
          </a:p>
          <a:p>
            <a:r>
              <a:rPr lang="fr-CA" dirty="0"/>
              <a:t> </a:t>
            </a:r>
          </a:p>
        </p:txBody>
      </p:sp>
      <p:sp>
        <p:nvSpPr>
          <p:cNvPr id="4" name="Rectangle 3"/>
          <p:cNvSpPr/>
          <p:nvPr/>
        </p:nvSpPr>
        <p:spPr>
          <a:xfrm>
            <a:off x="347528" y="521766"/>
            <a:ext cx="9420315" cy="1200329"/>
          </a:xfrm>
          <a:prstGeom prst="rect">
            <a:avLst/>
          </a:prstGeom>
        </p:spPr>
        <p:txBody>
          <a:bodyPr wrap="square">
            <a:spAutoFit/>
          </a:bodyPr>
          <a:lstStyle/>
          <a:p>
            <a:pPr lvl="0">
              <a:defRPr/>
            </a:pPr>
            <a:r>
              <a:rPr lang="pt-PT" sz="2400" b="1" kern="0" dirty="0">
                <a:solidFill>
                  <a:srgbClr val="003366"/>
                </a:solidFill>
              </a:rPr>
              <a:t>Catch (2024) : 7750 t (7% discards)</a:t>
            </a:r>
          </a:p>
          <a:p>
            <a:pPr lvl="0"/>
            <a:r>
              <a:rPr lang="pt-PT" sz="2400" b="1" kern="0" dirty="0">
                <a:solidFill>
                  <a:srgbClr val="003366"/>
                </a:solidFill>
                <a:sym typeface="Wingdings" pitchFamily="2" charset="2"/>
              </a:rPr>
              <a:t>F(2025)=0.197  (Average 2022-2024)</a:t>
            </a:r>
          </a:p>
          <a:p>
            <a:pPr lvl="0"/>
            <a:r>
              <a:rPr lang="pt-PT" sz="2400" b="1" kern="0" dirty="0">
                <a:solidFill>
                  <a:srgbClr val="003366"/>
                </a:solidFill>
                <a:sym typeface="Wingdings" pitchFamily="2" charset="2"/>
              </a:rPr>
              <a:t>SSB(2026)=  27 187 t &gt;MSY</a:t>
            </a:r>
            <a:r>
              <a:rPr lang="pt-PT" sz="2400" b="1" kern="0" baseline="-25000" dirty="0">
                <a:solidFill>
                  <a:srgbClr val="003366"/>
                </a:solidFill>
                <a:sym typeface="Wingdings" pitchFamily="2" charset="2"/>
              </a:rPr>
              <a:t>Btrigger </a:t>
            </a:r>
            <a:r>
              <a:rPr lang="pt-PT" sz="2400" b="1" kern="0" dirty="0">
                <a:solidFill>
                  <a:srgbClr val="003366"/>
                </a:solidFill>
                <a:sym typeface="Wingdings" pitchFamily="2" charset="2"/>
              </a:rPr>
              <a:t>(7556 t)  F</a:t>
            </a:r>
            <a:r>
              <a:rPr lang="pt-PT" sz="2400" b="1" kern="0" baseline="-25000" dirty="0">
                <a:solidFill>
                  <a:srgbClr val="003366"/>
                </a:solidFill>
                <a:sym typeface="Wingdings" pitchFamily="2" charset="2"/>
              </a:rPr>
              <a:t>MSY</a:t>
            </a:r>
            <a:r>
              <a:rPr lang="pt-PT" sz="2400" b="1" kern="0" dirty="0">
                <a:solidFill>
                  <a:srgbClr val="003366"/>
                </a:solidFill>
                <a:sym typeface="Wingdings" pitchFamily="2" charset="2"/>
              </a:rPr>
              <a:t> =0.221</a:t>
            </a:r>
            <a:endParaRPr lang="pt-PT" sz="2400" b="1" kern="0" dirty="0">
              <a:solidFill>
                <a:srgbClr val="00265A"/>
              </a:solidFill>
              <a:sym typeface="Wingdings" pitchFamily="2" charset="2"/>
            </a:endParaRPr>
          </a:p>
        </p:txBody>
      </p:sp>
      <p:sp>
        <p:nvSpPr>
          <p:cNvPr id="6" name="TextBox 5">
            <a:extLst>
              <a:ext uri="{FF2B5EF4-FFF2-40B4-BE49-F238E27FC236}">
                <a16:creationId xmlns:a16="http://schemas.microsoft.com/office/drawing/2014/main" id="{6706A858-7550-974D-B1A8-406FF64BC822}"/>
              </a:ext>
            </a:extLst>
          </p:cNvPr>
          <p:cNvSpPr txBox="1"/>
          <p:nvPr/>
        </p:nvSpPr>
        <p:spPr>
          <a:xfrm>
            <a:off x="10230337" y="1818696"/>
            <a:ext cx="1791730" cy="3220608"/>
          </a:xfrm>
          <a:prstGeom prst="rect">
            <a:avLst/>
          </a:prstGeom>
        </p:spPr>
        <p:txBody>
          <a:bodyPr vert="horz" wrap="square" lIns="91440" tIns="45720" rIns="91440" bIns="45720" rtlCol="0" anchor="t">
            <a:noAutofit/>
          </a:bodyPr>
          <a:lstStyle/>
          <a:p>
            <a:endParaRPr lang="en-US" sz="2000" dirty="0">
              <a:solidFill>
                <a:schemeClr val="accent5"/>
              </a:solidFill>
              <a:latin typeface="+mn-lt"/>
            </a:endParaRPr>
          </a:p>
        </p:txBody>
      </p:sp>
      <p:sp>
        <p:nvSpPr>
          <p:cNvPr id="7" name="Rectangle 6">
            <a:extLst>
              <a:ext uri="{FF2B5EF4-FFF2-40B4-BE49-F238E27FC236}">
                <a16:creationId xmlns:a16="http://schemas.microsoft.com/office/drawing/2014/main" id="{23312A95-C6C3-2F40-B3C8-FF023A52430F}"/>
              </a:ext>
            </a:extLst>
          </p:cNvPr>
          <p:cNvSpPr/>
          <p:nvPr/>
        </p:nvSpPr>
        <p:spPr>
          <a:xfrm>
            <a:off x="6878770" y="3105835"/>
            <a:ext cx="4953918" cy="375552"/>
          </a:xfrm>
          <a:prstGeom prst="rect">
            <a:avLst/>
          </a:prstGeom>
        </p:spPr>
        <p:txBody>
          <a:bodyPr wrap="square">
            <a:spAutoFit/>
          </a:bodyPr>
          <a:lstStyle/>
          <a:p>
            <a:pPr algn="just">
              <a:lnSpc>
                <a:spcPct val="107000"/>
              </a:lnSpc>
              <a:spcAft>
                <a:spcPts val="0"/>
              </a:spcAft>
            </a:pPr>
            <a:endParaRPr lang="en-GB" dirty="0">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Box 7">
            <a:extLst>
              <a:ext uri="{FF2B5EF4-FFF2-40B4-BE49-F238E27FC236}">
                <a16:creationId xmlns:a16="http://schemas.microsoft.com/office/drawing/2014/main" id="{0FC13AE5-D75E-8940-BEF3-6138473E7A33}"/>
              </a:ext>
            </a:extLst>
          </p:cNvPr>
          <p:cNvSpPr txBox="1"/>
          <p:nvPr/>
        </p:nvSpPr>
        <p:spPr>
          <a:xfrm>
            <a:off x="10089407" y="1984360"/>
            <a:ext cx="1932660" cy="1497027"/>
          </a:xfrm>
          <a:prstGeom prst="rect">
            <a:avLst/>
          </a:prstGeom>
        </p:spPr>
        <p:txBody>
          <a:bodyPr vert="horz" wrap="square" lIns="91440" tIns="45720" rIns="91440" bIns="45720" rtlCol="0" anchor="t">
            <a:noAutofit/>
          </a:bodyPr>
          <a:lstStyle/>
          <a:p>
            <a:r>
              <a:rPr lang="en-US" sz="2000" dirty="0">
                <a:solidFill>
                  <a:srgbClr val="002060"/>
                </a:solidFill>
                <a:latin typeface="+mn-lt"/>
              </a:rPr>
              <a:t>Length based and sex disaggregated stock synthesis</a:t>
            </a:r>
          </a:p>
        </p:txBody>
      </p:sp>
      <p:pic>
        <p:nvPicPr>
          <p:cNvPr id="5" name="Picture 4">
            <a:extLst>
              <a:ext uri="{FF2B5EF4-FFF2-40B4-BE49-F238E27FC236}">
                <a16:creationId xmlns:a16="http://schemas.microsoft.com/office/drawing/2014/main" id="{2B6B8A2D-A18E-4958-97E9-EE3FAB120954}"/>
              </a:ext>
            </a:extLst>
          </p:cNvPr>
          <p:cNvPicPr>
            <a:picLocks noChangeAspect="1"/>
          </p:cNvPicPr>
          <p:nvPr/>
        </p:nvPicPr>
        <p:blipFill>
          <a:blip r:embed="rId3"/>
          <a:stretch>
            <a:fillRect/>
          </a:stretch>
        </p:blipFill>
        <p:spPr>
          <a:xfrm>
            <a:off x="-1" y="1791058"/>
            <a:ext cx="10061797" cy="4442827"/>
          </a:xfrm>
          <a:prstGeom prst="rect">
            <a:avLst/>
          </a:prstGeom>
        </p:spPr>
      </p:pic>
    </p:spTree>
    <p:extLst>
      <p:ext uri="{BB962C8B-B14F-4D97-AF65-F5344CB8AC3E}">
        <p14:creationId xmlns:p14="http://schemas.microsoft.com/office/powerpoint/2010/main" val="30099403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8469902" y="1442848"/>
            <a:ext cx="3780155" cy="4093428"/>
          </a:xfrm>
          <a:prstGeom prst="rect">
            <a:avLst/>
          </a:prstGeom>
        </p:spPr>
        <p:txBody>
          <a:bodyPr wrap="square">
            <a:spAutoFit/>
          </a:bodyPr>
          <a:lstStyle/>
          <a:p>
            <a:pPr marL="457200" lvl="0" indent="-457200">
              <a:buFont typeface="Arial" panose="020B0604020202020204" pitchFamily="34" charset="0"/>
              <a:buChar char="•"/>
              <a:defRPr/>
            </a:pPr>
            <a:r>
              <a:rPr lang="en-CA" sz="2600" kern="0" dirty="0">
                <a:solidFill>
                  <a:srgbClr val="003366"/>
                </a:solidFill>
              </a:rPr>
              <a:t>F below F</a:t>
            </a:r>
            <a:r>
              <a:rPr lang="en-CA" sz="2600" kern="0" baseline="-25000" dirty="0">
                <a:solidFill>
                  <a:srgbClr val="003366"/>
                </a:solidFill>
              </a:rPr>
              <a:t>MSY</a:t>
            </a:r>
          </a:p>
          <a:p>
            <a:pPr marL="457200" lvl="0" indent="-457200">
              <a:buFont typeface="Arial" panose="020B0604020202020204" pitchFamily="34" charset="0"/>
              <a:buChar char="•"/>
              <a:defRPr/>
            </a:pPr>
            <a:r>
              <a:rPr lang="en-CA" sz="2600" kern="0" dirty="0">
                <a:solidFill>
                  <a:srgbClr val="003366"/>
                </a:solidFill>
              </a:rPr>
              <a:t>Stock size increased but below </a:t>
            </a:r>
            <a:r>
              <a:rPr lang="en-CA" sz="2600" kern="0" dirty="0" err="1">
                <a:solidFill>
                  <a:srgbClr val="003366"/>
                </a:solidFill>
              </a:rPr>
              <a:t>Itrigger</a:t>
            </a:r>
            <a:endParaRPr lang="en-CA" sz="2600" kern="0" dirty="0">
              <a:solidFill>
                <a:srgbClr val="003366"/>
              </a:solidFill>
            </a:endParaRPr>
          </a:p>
          <a:p>
            <a:pPr marL="457200" lvl="0" indent="-457200">
              <a:buFont typeface="Arial" panose="020B0604020202020204" pitchFamily="34" charset="0"/>
              <a:buChar char="•"/>
              <a:defRPr/>
            </a:pPr>
            <a:r>
              <a:rPr lang="en-CA" sz="2600" kern="0" dirty="0">
                <a:solidFill>
                  <a:srgbClr val="003366"/>
                </a:solidFill>
              </a:rPr>
              <a:t>Decrease in advice: below trigger so biomass safeguard below 1</a:t>
            </a:r>
          </a:p>
          <a:p>
            <a:pPr marL="457200" lvl="0" indent="-457200">
              <a:buFont typeface="Arial" panose="020B0604020202020204" pitchFamily="34" charset="0"/>
              <a:buChar char="•"/>
              <a:defRPr/>
            </a:pPr>
            <a:r>
              <a:rPr lang="en-CA" sz="2600" kern="0" dirty="0">
                <a:solidFill>
                  <a:srgbClr val="003366"/>
                </a:solidFill>
              </a:rPr>
              <a:t>All sole species under single TAC</a:t>
            </a:r>
          </a:p>
          <a:p>
            <a:pPr marL="457200" lvl="0" indent="-457200">
              <a:buFont typeface="Arial" panose="020B0604020202020204" pitchFamily="34" charset="0"/>
              <a:buChar char="•"/>
              <a:defRPr/>
            </a:pPr>
            <a:endParaRPr lang="en-CA" sz="2600" kern="0" dirty="0">
              <a:solidFill>
                <a:srgbClr val="003366"/>
              </a:solidFill>
            </a:endParaRPr>
          </a:p>
        </p:txBody>
      </p:sp>
      <p:sp>
        <p:nvSpPr>
          <p:cNvPr id="9" name="CaixaDeTexto 7">
            <a:extLst>
              <a:ext uri="{FF2B5EF4-FFF2-40B4-BE49-F238E27FC236}">
                <a16:creationId xmlns:a16="http://schemas.microsoft.com/office/drawing/2014/main" id="{07EF9DA2-49A9-4D9D-A9AB-E75906C7A5D5}"/>
              </a:ext>
            </a:extLst>
          </p:cNvPr>
          <p:cNvSpPr txBox="1"/>
          <p:nvPr/>
        </p:nvSpPr>
        <p:spPr>
          <a:xfrm>
            <a:off x="-1058" y="552147"/>
            <a:ext cx="9497597"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Advice for 2026 and 2027: MSY: </a:t>
            </a:r>
            <a:r>
              <a:rPr kumimoji="0" lang="pt-PT" sz="2800" b="0" i="0" u="none" strike="noStrike" kern="0" cap="none" spc="0" normalizeH="0" baseline="0" noProof="0" dirty="0">
                <a:ln>
                  <a:noFill/>
                </a:ln>
                <a:solidFill>
                  <a:srgbClr val="003366">
                    <a:lumMod val="50000"/>
                  </a:srgbClr>
                </a:solidFill>
                <a:effectLst/>
                <a:uLnTx/>
                <a:uFillTx/>
              </a:rPr>
              <a:t>Catch </a:t>
            </a:r>
            <a:r>
              <a:rPr kumimoji="0" lang="pt-PT" sz="2800" b="0" i="0" u="sng" strike="noStrike" kern="0" cap="none" spc="0" normalizeH="0" baseline="0" noProof="0" dirty="0">
                <a:ln>
                  <a:noFill/>
                </a:ln>
                <a:solidFill>
                  <a:srgbClr val="003366">
                    <a:lumMod val="50000"/>
                  </a:srgbClr>
                </a:solidFill>
                <a:effectLst/>
                <a:uLnTx/>
                <a:uFillTx/>
              </a:rPr>
              <a:t>&lt;</a:t>
            </a:r>
            <a:r>
              <a:rPr kumimoji="0" lang="pt-PT" sz="2800" b="0" i="0" strike="noStrike" kern="0" cap="none" spc="0" normalizeH="0" baseline="0" noProof="0" dirty="0">
                <a:ln>
                  <a:noFill/>
                </a:ln>
                <a:solidFill>
                  <a:srgbClr val="003366">
                    <a:lumMod val="50000"/>
                  </a:srgbClr>
                </a:solidFill>
                <a:effectLst/>
                <a:uLnTx/>
                <a:uFillTx/>
              </a:rPr>
              <a:t> </a:t>
            </a:r>
            <a:r>
              <a:rPr lang="pt-PT" sz="2800" kern="0" dirty="0">
                <a:solidFill>
                  <a:srgbClr val="003366">
                    <a:lumMod val="50000"/>
                  </a:srgbClr>
                </a:solidFill>
              </a:rPr>
              <a:t>190</a:t>
            </a:r>
            <a:r>
              <a:rPr kumimoji="0" lang="pt-PT" sz="2800" b="0" i="0" u="none" strike="noStrike" kern="0" cap="none" spc="0" normalizeH="0" baseline="0" noProof="0" dirty="0">
                <a:ln>
                  <a:noFill/>
                </a:ln>
                <a:solidFill>
                  <a:srgbClr val="003366">
                    <a:lumMod val="50000"/>
                  </a:srgbClr>
                </a:solidFill>
                <a:effectLst/>
                <a:uLnTx/>
                <a:uFillTx/>
              </a:rPr>
              <a:t> </a:t>
            </a:r>
            <a:r>
              <a:rPr kumimoji="0" lang="en-CA" sz="2800" b="0" i="0" strike="noStrike" kern="0" cap="none" spc="0" normalizeH="0" baseline="0" noProof="0" dirty="0">
                <a:ln>
                  <a:noFill/>
                </a:ln>
                <a:solidFill>
                  <a:srgbClr val="003366">
                    <a:lumMod val="50000"/>
                  </a:srgbClr>
                </a:solidFill>
                <a:effectLst/>
                <a:uLnTx/>
                <a:uFillTx/>
              </a:rPr>
              <a:t>t -9.1%</a:t>
            </a:r>
            <a:endParaRPr kumimoji="0" lang="en-CA" sz="2800" b="0" i="0" u="none" strike="noStrike" kern="0" cap="none" spc="0" normalizeH="0" baseline="0" noProof="0" dirty="0">
              <a:ln>
                <a:noFill/>
              </a:ln>
              <a:solidFill>
                <a:srgbClr val="003366">
                  <a:lumMod val="50000"/>
                </a:srgbClr>
              </a:solidFill>
              <a:effectLst/>
              <a:uLnTx/>
              <a:uFillTx/>
            </a:endParaRP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 Sole in division 8c and 9a</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pic>
        <p:nvPicPr>
          <p:cNvPr id="3" name="Picture 2">
            <a:extLst>
              <a:ext uri="{FF2B5EF4-FFF2-40B4-BE49-F238E27FC236}">
                <a16:creationId xmlns:a16="http://schemas.microsoft.com/office/drawing/2014/main" id="{34778A3C-9E36-4A1E-A6F2-9C5C7D783A96}"/>
              </a:ext>
            </a:extLst>
          </p:cNvPr>
          <p:cNvPicPr>
            <a:picLocks noChangeAspect="1"/>
          </p:cNvPicPr>
          <p:nvPr/>
        </p:nvPicPr>
        <p:blipFill>
          <a:blip r:embed="rId3"/>
          <a:stretch>
            <a:fillRect/>
          </a:stretch>
        </p:blipFill>
        <p:spPr>
          <a:xfrm>
            <a:off x="92365" y="1275934"/>
            <a:ext cx="8467846" cy="4957951"/>
          </a:xfrm>
          <a:prstGeom prst="rect">
            <a:avLst/>
          </a:prstGeom>
        </p:spPr>
      </p:pic>
    </p:spTree>
    <p:extLst>
      <p:ext uri="{BB962C8B-B14F-4D97-AF65-F5344CB8AC3E}">
        <p14:creationId xmlns:p14="http://schemas.microsoft.com/office/powerpoint/2010/main" val="1987624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CB7F8-0E4E-C84A-96CC-916D784ABAC0}"/>
              </a:ext>
            </a:extLst>
          </p:cNvPr>
          <p:cNvSpPr>
            <a:spLocks noGrp="1"/>
          </p:cNvSpPr>
          <p:nvPr>
            <p:ph type="title"/>
          </p:nvPr>
        </p:nvSpPr>
        <p:spPr>
          <a:xfrm>
            <a:off x="546100" y="160638"/>
            <a:ext cx="9343323" cy="1063625"/>
          </a:xfrm>
        </p:spPr>
        <p:txBody>
          <a:bodyPr/>
          <a:lstStyle/>
          <a:p>
            <a:r>
              <a:rPr lang="en-US" dirty="0"/>
              <a:t>Mixed catch of stocks of the same species</a:t>
            </a:r>
          </a:p>
        </p:txBody>
      </p:sp>
      <p:sp>
        <p:nvSpPr>
          <p:cNvPr id="4" name="Text Placeholder 3">
            <a:extLst>
              <a:ext uri="{FF2B5EF4-FFF2-40B4-BE49-F238E27FC236}">
                <a16:creationId xmlns:a16="http://schemas.microsoft.com/office/drawing/2014/main" id="{FE03A1F0-785E-BB47-AA3A-AB355FD86112}"/>
              </a:ext>
            </a:extLst>
          </p:cNvPr>
          <p:cNvSpPr>
            <a:spLocks noGrp="1"/>
          </p:cNvSpPr>
          <p:nvPr>
            <p:ph type="body" sz="quarter" idx="10"/>
          </p:nvPr>
        </p:nvSpPr>
        <p:spPr>
          <a:xfrm>
            <a:off x="546100" y="1063626"/>
            <a:ext cx="10380979" cy="5249866"/>
          </a:xfrm>
        </p:spPr>
        <p:txBody>
          <a:bodyPr>
            <a:normAutofit/>
          </a:bodyPr>
          <a:lstStyle/>
          <a:p>
            <a:pPr marL="0" indent="0">
              <a:buNone/>
            </a:pPr>
            <a:endParaRPr lang="en-CA" dirty="0"/>
          </a:p>
          <a:p>
            <a:pPr>
              <a:lnSpc>
                <a:spcPct val="100000"/>
              </a:lnSpc>
            </a:pPr>
            <a:r>
              <a:rPr lang="en-CA" dirty="0"/>
              <a:t>Revised Guidelines</a:t>
            </a:r>
          </a:p>
          <a:p>
            <a:pPr>
              <a:lnSpc>
                <a:spcPct val="100000"/>
              </a:lnSpc>
            </a:pPr>
            <a:r>
              <a:rPr lang="en-CA" dirty="0"/>
              <a:t>In some cases, ICES advice is for reproductively isolated populations that mix spatially for part of the year and are caught in the same fisheries during that time. Hence, these fisheries impact multiple stocks of the same species at the same time.  </a:t>
            </a:r>
          </a:p>
          <a:p>
            <a:r>
              <a:rPr lang="en-CA" dirty="0"/>
              <a:t>Advice should be consistent with ICES advisory framework</a:t>
            </a:r>
          </a:p>
          <a:p>
            <a:pPr>
              <a:lnSpc>
                <a:spcPct val="100000"/>
              </a:lnSpc>
            </a:pPr>
            <a:r>
              <a:rPr lang="en-CA" dirty="0"/>
              <a:t>Advice should be precautionary for all stocks in the fishery; that is, advice for a stock below </a:t>
            </a:r>
            <a:r>
              <a:rPr lang="en-CA" dirty="0" err="1"/>
              <a:t>B</a:t>
            </a:r>
            <a:r>
              <a:rPr lang="en-CA" baseline="-25000" dirty="0" err="1"/>
              <a:t>lim</a:t>
            </a:r>
            <a:r>
              <a:rPr lang="en-CA" dirty="0"/>
              <a:t> should be for zero catch where there is no F that will recover </a:t>
            </a:r>
            <a:r>
              <a:rPr lang="en-CA" dirty="0" err="1"/>
              <a:t>thestock</a:t>
            </a:r>
            <a:r>
              <a:rPr lang="en-CA" dirty="0"/>
              <a:t> to above </a:t>
            </a:r>
            <a:r>
              <a:rPr lang="en-CA" dirty="0" err="1"/>
              <a:t>B</a:t>
            </a:r>
            <a:r>
              <a:rPr lang="en-CA" baseline="-25000" dirty="0" err="1"/>
              <a:t>lim</a:t>
            </a:r>
            <a:r>
              <a:rPr lang="en-CA" dirty="0"/>
              <a:t> with &gt; 50% probability in the year after the year for which the advice applies</a:t>
            </a:r>
          </a:p>
          <a:p>
            <a:pPr>
              <a:lnSpc>
                <a:spcPct val="100000"/>
              </a:lnSpc>
            </a:pPr>
            <a:endParaRPr lang="en-US" dirty="0"/>
          </a:p>
        </p:txBody>
      </p:sp>
    </p:spTree>
    <p:extLst>
      <p:ext uri="{BB962C8B-B14F-4D97-AF65-F5344CB8AC3E}">
        <p14:creationId xmlns:p14="http://schemas.microsoft.com/office/powerpoint/2010/main" val="20779608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C4902B-36B6-4310-A98E-7838E5A23238}"/>
              </a:ext>
            </a:extLst>
          </p:cNvPr>
          <p:cNvSpPr txBox="1">
            <a:spLocks/>
          </p:cNvSpPr>
          <p:nvPr/>
        </p:nvSpPr>
        <p:spPr>
          <a:xfrm>
            <a:off x="-1" y="15003"/>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Sole in division 8c and 9a</a:t>
            </a:r>
          </a:p>
        </p:txBody>
      </p:sp>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3" name="Rectangle 2">
            <a:extLst>
              <a:ext uri="{FF2B5EF4-FFF2-40B4-BE49-F238E27FC236}">
                <a16:creationId xmlns:a16="http://schemas.microsoft.com/office/drawing/2014/main" id="{D01279F7-8889-4C91-9FDA-0153D15B72FD}"/>
              </a:ext>
            </a:extLst>
          </p:cNvPr>
          <p:cNvSpPr/>
          <p:nvPr/>
        </p:nvSpPr>
        <p:spPr>
          <a:xfrm>
            <a:off x="3048000" y="3105835"/>
            <a:ext cx="6096000" cy="646331"/>
          </a:xfrm>
          <a:prstGeom prst="rect">
            <a:avLst/>
          </a:prstGeom>
        </p:spPr>
        <p:txBody>
          <a:bodyPr>
            <a:spAutoFit/>
          </a:bodyPr>
          <a:lstStyle/>
          <a:p>
            <a:endParaRPr lang="fr-CA" dirty="0"/>
          </a:p>
          <a:p>
            <a:r>
              <a:rPr lang="fr-CA" dirty="0"/>
              <a:t> </a:t>
            </a:r>
          </a:p>
        </p:txBody>
      </p:sp>
      <p:sp>
        <p:nvSpPr>
          <p:cNvPr id="4" name="Rectangle 3"/>
          <p:cNvSpPr/>
          <p:nvPr/>
        </p:nvSpPr>
        <p:spPr>
          <a:xfrm>
            <a:off x="347528" y="521766"/>
            <a:ext cx="9420315" cy="461665"/>
          </a:xfrm>
          <a:prstGeom prst="rect">
            <a:avLst/>
          </a:prstGeom>
        </p:spPr>
        <p:txBody>
          <a:bodyPr wrap="square">
            <a:spAutoFit/>
          </a:bodyPr>
          <a:lstStyle/>
          <a:p>
            <a:pPr lvl="0">
              <a:defRPr/>
            </a:pPr>
            <a:r>
              <a:rPr lang="pt-PT" sz="2400" b="1" kern="0" dirty="0">
                <a:solidFill>
                  <a:srgbClr val="003366"/>
                </a:solidFill>
              </a:rPr>
              <a:t>Catch (2024) : 285 t (negligible discards)</a:t>
            </a:r>
          </a:p>
        </p:txBody>
      </p:sp>
      <p:sp>
        <p:nvSpPr>
          <p:cNvPr id="6" name="TextBox 5">
            <a:extLst>
              <a:ext uri="{FF2B5EF4-FFF2-40B4-BE49-F238E27FC236}">
                <a16:creationId xmlns:a16="http://schemas.microsoft.com/office/drawing/2014/main" id="{6706A858-7550-974D-B1A8-406FF64BC822}"/>
              </a:ext>
            </a:extLst>
          </p:cNvPr>
          <p:cNvSpPr txBox="1"/>
          <p:nvPr/>
        </p:nvSpPr>
        <p:spPr>
          <a:xfrm>
            <a:off x="10243751" y="1722095"/>
            <a:ext cx="1791730" cy="3220608"/>
          </a:xfrm>
          <a:prstGeom prst="rect">
            <a:avLst/>
          </a:prstGeom>
        </p:spPr>
        <p:txBody>
          <a:bodyPr vert="horz" wrap="square" lIns="91440" tIns="45720" rIns="91440" bIns="45720" rtlCol="0" anchor="t">
            <a:noAutofit/>
          </a:bodyPr>
          <a:lstStyle/>
          <a:p>
            <a:endParaRPr lang="en-US" sz="2000" dirty="0">
              <a:solidFill>
                <a:schemeClr val="accent5"/>
              </a:solidFill>
              <a:latin typeface="+mn-lt"/>
            </a:endParaRPr>
          </a:p>
        </p:txBody>
      </p:sp>
      <p:sp>
        <p:nvSpPr>
          <p:cNvPr id="7" name="Rectangle 6">
            <a:extLst>
              <a:ext uri="{FF2B5EF4-FFF2-40B4-BE49-F238E27FC236}">
                <a16:creationId xmlns:a16="http://schemas.microsoft.com/office/drawing/2014/main" id="{23312A95-C6C3-2F40-B3C8-FF023A52430F}"/>
              </a:ext>
            </a:extLst>
          </p:cNvPr>
          <p:cNvSpPr/>
          <p:nvPr/>
        </p:nvSpPr>
        <p:spPr>
          <a:xfrm>
            <a:off x="6878770" y="2697527"/>
            <a:ext cx="4953918" cy="375552"/>
          </a:xfrm>
          <a:prstGeom prst="rect">
            <a:avLst/>
          </a:prstGeom>
        </p:spPr>
        <p:txBody>
          <a:bodyPr wrap="square">
            <a:spAutoFit/>
          </a:bodyPr>
          <a:lstStyle/>
          <a:p>
            <a:pPr algn="just">
              <a:lnSpc>
                <a:spcPct val="107000"/>
              </a:lnSpc>
              <a:spcAft>
                <a:spcPts val="0"/>
              </a:spcAft>
            </a:pPr>
            <a:endParaRPr lang="en-GB" dirty="0">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Box 7">
            <a:extLst>
              <a:ext uri="{FF2B5EF4-FFF2-40B4-BE49-F238E27FC236}">
                <a16:creationId xmlns:a16="http://schemas.microsoft.com/office/drawing/2014/main" id="{0FC13AE5-D75E-8940-BEF3-6138473E7A33}"/>
              </a:ext>
            </a:extLst>
          </p:cNvPr>
          <p:cNvSpPr txBox="1"/>
          <p:nvPr/>
        </p:nvSpPr>
        <p:spPr>
          <a:xfrm>
            <a:off x="10585438" y="2450136"/>
            <a:ext cx="938965" cy="870333"/>
          </a:xfrm>
          <a:prstGeom prst="rect">
            <a:avLst/>
          </a:prstGeom>
        </p:spPr>
        <p:txBody>
          <a:bodyPr vert="horz" wrap="square" lIns="91440" tIns="45720" rIns="91440" bIns="45720" rtlCol="0" anchor="t">
            <a:noAutofit/>
          </a:bodyPr>
          <a:lstStyle/>
          <a:p>
            <a:r>
              <a:rPr lang="en-US" sz="2000" dirty="0" err="1">
                <a:solidFill>
                  <a:srgbClr val="002060"/>
                </a:solidFill>
              </a:rPr>
              <a:t>r</a:t>
            </a:r>
            <a:r>
              <a:rPr lang="en-US" sz="2000" dirty="0" err="1">
                <a:solidFill>
                  <a:srgbClr val="002060"/>
                </a:solidFill>
                <a:latin typeface="+mn-lt"/>
              </a:rPr>
              <a:t>fb</a:t>
            </a:r>
            <a:r>
              <a:rPr lang="en-US" sz="2000" dirty="0">
                <a:solidFill>
                  <a:srgbClr val="002060"/>
                </a:solidFill>
                <a:latin typeface="+mn-lt"/>
              </a:rPr>
              <a:t> rule</a:t>
            </a:r>
          </a:p>
        </p:txBody>
      </p:sp>
      <p:sp>
        <p:nvSpPr>
          <p:cNvPr id="2" name="Rectangle 1">
            <a:extLst>
              <a:ext uri="{FF2B5EF4-FFF2-40B4-BE49-F238E27FC236}">
                <a16:creationId xmlns:a16="http://schemas.microsoft.com/office/drawing/2014/main" id="{7BC1FE5C-63E5-4DBB-8ADF-B9AA3602ED37}"/>
              </a:ext>
            </a:extLst>
          </p:cNvPr>
          <p:cNvSpPr/>
          <p:nvPr/>
        </p:nvSpPr>
        <p:spPr>
          <a:xfrm>
            <a:off x="1326833" y="6147542"/>
            <a:ext cx="2954655" cy="369332"/>
          </a:xfrm>
          <a:prstGeom prst="rect">
            <a:avLst/>
          </a:prstGeom>
        </p:spPr>
        <p:txBody>
          <a:bodyPr wrap="none">
            <a:spAutoFit/>
          </a:bodyPr>
          <a:lstStyle/>
          <a:p>
            <a:r>
              <a:rPr lang="pt-BR" dirty="0">
                <a:solidFill>
                  <a:srgbClr val="000000"/>
                </a:solidFill>
              </a:rPr>
              <a:t>Ay+1 = Ay × r × f × b × m 	</a:t>
            </a:r>
          </a:p>
        </p:txBody>
      </p:sp>
      <p:pic>
        <p:nvPicPr>
          <p:cNvPr id="5" name="Picture 4">
            <a:extLst>
              <a:ext uri="{FF2B5EF4-FFF2-40B4-BE49-F238E27FC236}">
                <a16:creationId xmlns:a16="http://schemas.microsoft.com/office/drawing/2014/main" id="{BC0DBF7A-0AA6-4E84-969A-79D346FDF791}"/>
              </a:ext>
            </a:extLst>
          </p:cNvPr>
          <p:cNvPicPr>
            <a:picLocks noChangeAspect="1"/>
          </p:cNvPicPr>
          <p:nvPr/>
        </p:nvPicPr>
        <p:blipFill>
          <a:blip r:embed="rId3"/>
          <a:stretch>
            <a:fillRect/>
          </a:stretch>
        </p:blipFill>
        <p:spPr>
          <a:xfrm>
            <a:off x="92365" y="952656"/>
            <a:ext cx="10151386" cy="5194886"/>
          </a:xfrm>
          <a:prstGeom prst="rect">
            <a:avLst/>
          </a:prstGeom>
        </p:spPr>
      </p:pic>
    </p:spTree>
    <p:extLst>
      <p:ext uri="{BB962C8B-B14F-4D97-AF65-F5344CB8AC3E}">
        <p14:creationId xmlns:p14="http://schemas.microsoft.com/office/powerpoint/2010/main" val="37482683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1D11DEB2-3D34-4949-A66B-2AD551CEA21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448"/>
              </a:solidFill>
              <a:effectLst/>
              <a:uLnTx/>
              <a:uFillTx/>
            </a:endParaRPr>
          </a:p>
        </p:txBody>
      </p:sp>
      <p:sp>
        <p:nvSpPr>
          <p:cNvPr id="8" name="9 Rectángulo">
            <a:extLst>
              <a:ext uri="{FF2B5EF4-FFF2-40B4-BE49-F238E27FC236}">
                <a16:creationId xmlns:a16="http://schemas.microsoft.com/office/drawing/2014/main" id="{C9EE61C1-3DE5-4695-9715-B9FE7F7548FA}"/>
              </a:ext>
            </a:extLst>
          </p:cNvPr>
          <p:cNvSpPr/>
          <p:nvPr/>
        </p:nvSpPr>
        <p:spPr>
          <a:xfrm>
            <a:off x="8513446" y="1427010"/>
            <a:ext cx="3431812" cy="3693319"/>
          </a:xfrm>
          <a:prstGeom prst="rect">
            <a:avLst/>
          </a:prstGeom>
        </p:spPr>
        <p:txBody>
          <a:bodyPr wrap="square">
            <a:spAutoFit/>
          </a:bodyPr>
          <a:lstStyle/>
          <a:p>
            <a:pPr marL="457200" lvl="0" indent="-457200">
              <a:buFont typeface="Arial" panose="020B0604020202020204" pitchFamily="34" charset="0"/>
              <a:buChar char="•"/>
              <a:defRPr/>
            </a:pPr>
            <a:r>
              <a:rPr lang="en-CA" sz="2600" kern="0" dirty="0">
                <a:solidFill>
                  <a:srgbClr val="003366"/>
                </a:solidFill>
              </a:rPr>
              <a:t>Category 5</a:t>
            </a:r>
          </a:p>
          <a:p>
            <a:pPr marL="457200" lvl="0" indent="-457200">
              <a:buFont typeface="Arial" panose="020B0604020202020204" pitchFamily="34" charset="0"/>
              <a:buChar char="•"/>
              <a:defRPr/>
            </a:pPr>
            <a:r>
              <a:rPr lang="en-CA" sz="2600" kern="0" dirty="0">
                <a:solidFill>
                  <a:srgbClr val="003366"/>
                </a:solidFill>
              </a:rPr>
              <a:t>Can not assess status</a:t>
            </a:r>
          </a:p>
          <a:p>
            <a:pPr marL="457200" lvl="0" indent="-457200">
              <a:buFont typeface="Arial" panose="020B0604020202020204" pitchFamily="34" charset="0"/>
              <a:buChar char="•"/>
              <a:defRPr/>
            </a:pPr>
            <a:r>
              <a:rPr lang="en-CA" sz="2600" kern="0" dirty="0">
                <a:solidFill>
                  <a:srgbClr val="003366"/>
                </a:solidFill>
              </a:rPr>
              <a:t>PA buffer applied</a:t>
            </a:r>
          </a:p>
          <a:p>
            <a:pPr marL="457200" lvl="0" indent="-457200">
              <a:buFont typeface="Arial" panose="020B0604020202020204" pitchFamily="34" charset="0"/>
              <a:buChar char="•"/>
              <a:defRPr/>
            </a:pPr>
            <a:r>
              <a:rPr lang="en-CA" sz="2600" kern="0" dirty="0">
                <a:solidFill>
                  <a:srgbClr val="003366"/>
                </a:solidFill>
              </a:rPr>
              <a:t>Recreational catch substantial but unquantified</a:t>
            </a:r>
          </a:p>
          <a:p>
            <a:pPr marL="457200" lvl="0" indent="-457200">
              <a:buFont typeface="Arial" panose="020B0604020202020204" pitchFamily="34" charset="0"/>
              <a:buChar char="•"/>
              <a:defRPr/>
            </a:pPr>
            <a:r>
              <a:rPr lang="en-CA" sz="2600" kern="0" dirty="0">
                <a:solidFill>
                  <a:srgbClr val="003366"/>
                </a:solidFill>
              </a:rPr>
              <a:t>No TAC in this area</a:t>
            </a:r>
          </a:p>
          <a:p>
            <a:pPr marL="457200" lvl="0" indent="-457200">
              <a:buFont typeface="Arial" panose="020B0604020202020204" pitchFamily="34" charset="0"/>
              <a:buChar char="•"/>
              <a:defRPr/>
            </a:pPr>
            <a:r>
              <a:rPr lang="en-CA" sz="2600" kern="0" dirty="0">
                <a:solidFill>
                  <a:srgbClr val="003366"/>
                </a:solidFill>
              </a:rPr>
              <a:t>Landings 2024 846 t</a:t>
            </a:r>
          </a:p>
        </p:txBody>
      </p:sp>
      <p:sp>
        <p:nvSpPr>
          <p:cNvPr id="9" name="CaixaDeTexto 7">
            <a:extLst>
              <a:ext uri="{FF2B5EF4-FFF2-40B4-BE49-F238E27FC236}">
                <a16:creationId xmlns:a16="http://schemas.microsoft.com/office/drawing/2014/main" id="{07EF9DA2-49A9-4D9D-A9AB-E75906C7A5D5}"/>
              </a:ext>
            </a:extLst>
          </p:cNvPr>
          <p:cNvSpPr txBox="1"/>
          <p:nvPr/>
        </p:nvSpPr>
        <p:spPr>
          <a:xfrm>
            <a:off x="-1058" y="552147"/>
            <a:ext cx="9497597" cy="523220"/>
          </a:xfrm>
          <a:prstGeom prst="rect">
            <a:avLst/>
          </a:prstGeom>
          <a:solidFill>
            <a:srgbClr val="FFFFD9"/>
          </a:solidFill>
        </p:spPr>
        <p:txBody>
          <a:bodyPr wrap="square" rtlCol="0">
            <a:spAutoFit/>
          </a:bodyPr>
          <a:lstStyle/>
          <a:p>
            <a:pPr lvl="0">
              <a:defRPr/>
            </a:pPr>
            <a:r>
              <a:rPr kumimoji="0" lang="pt-PT" sz="2800" b="1" i="0" u="none" strike="noStrike" kern="0" cap="none" spc="0" normalizeH="0" baseline="0" noProof="0" dirty="0">
                <a:ln>
                  <a:noFill/>
                </a:ln>
                <a:solidFill>
                  <a:srgbClr val="FF0000"/>
                </a:solidFill>
                <a:effectLst/>
                <a:uLnTx/>
                <a:uFillTx/>
              </a:rPr>
              <a:t>Advice for 2026, 2027 and 2028: PA: </a:t>
            </a:r>
            <a:r>
              <a:rPr kumimoji="0" lang="pt-PT" sz="2800" b="0" i="0" u="none" strike="noStrike" kern="0" cap="none" spc="0" normalizeH="0" baseline="0" noProof="0" dirty="0">
                <a:ln>
                  <a:noFill/>
                </a:ln>
                <a:solidFill>
                  <a:srgbClr val="003366">
                    <a:lumMod val="50000"/>
                  </a:srgbClr>
                </a:solidFill>
                <a:effectLst/>
                <a:uLnTx/>
                <a:uFillTx/>
              </a:rPr>
              <a:t>Catch </a:t>
            </a:r>
            <a:r>
              <a:rPr kumimoji="0" lang="pt-PT" sz="2800" b="0" i="0" u="sng" strike="noStrike" kern="0" cap="none" spc="0" normalizeH="0" baseline="0" noProof="0" dirty="0">
                <a:ln>
                  <a:noFill/>
                </a:ln>
                <a:solidFill>
                  <a:srgbClr val="003366">
                    <a:lumMod val="50000"/>
                  </a:srgbClr>
                </a:solidFill>
                <a:effectLst/>
                <a:uLnTx/>
                <a:uFillTx/>
              </a:rPr>
              <a:t>&lt;</a:t>
            </a:r>
            <a:r>
              <a:rPr kumimoji="0" lang="pt-PT" sz="2800" b="0" i="0" strike="noStrike" kern="0" cap="none" spc="0" normalizeH="0" baseline="0" noProof="0" dirty="0">
                <a:ln>
                  <a:noFill/>
                </a:ln>
                <a:solidFill>
                  <a:srgbClr val="003366">
                    <a:lumMod val="50000"/>
                  </a:srgbClr>
                </a:solidFill>
                <a:effectLst/>
                <a:uLnTx/>
                <a:uFillTx/>
              </a:rPr>
              <a:t> </a:t>
            </a:r>
            <a:r>
              <a:rPr lang="pt-PT" sz="2800" kern="0" dirty="0">
                <a:solidFill>
                  <a:srgbClr val="003366">
                    <a:lumMod val="50000"/>
                  </a:srgbClr>
                </a:solidFill>
              </a:rPr>
              <a:t>306</a:t>
            </a:r>
            <a:r>
              <a:rPr kumimoji="0" lang="pt-PT" sz="2800" b="0" i="0" u="none" strike="noStrike" kern="0" cap="none" spc="0" normalizeH="0" baseline="0" noProof="0" dirty="0">
                <a:ln>
                  <a:noFill/>
                </a:ln>
                <a:solidFill>
                  <a:srgbClr val="003366">
                    <a:lumMod val="50000"/>
                  </a:srgbClr>
                </a:solidFill>
                <a:effectLst/>
                <a:uLnTx/>
                <a:uFillTx/>
              </a:rPr>
              <a:t> </a:t>
            </a:r>
            <a:r>
              <a:rPr kumimoji="0" lang="en-CA" sz="2800" b="0" i="0" strike="noStrike" kern="0" cap="none" spc="0" normalizeH="0" baseline="0" noProof="0" dirty="0">
                <a:ln>
                  <a:noFill/>
                </a:ln>
                <a:solidFill>
                  <a:srgbClr val="003366">
                    <a:lumMod val="50000"/>
                  </a:srgbClr>
                </a:solidFill>
                <a:effectLst/>
                <a:uLnTx/>
                <a:uFillTx/>
              </a:rPr>
              <a:t>t no change</a:t>
            </a:r>
            <a:endParaRPr kumimoji="0" lang="en-CA" sz="2800" b="0" i="0" u="none" strike="noStrike" kern="0" cap="none" spc="0" normalizeH="0" baseline="0" noProof="0" dirty="0">
              <a:ln>
                <a:noFill/>
              </a:ln>
              <a:solidFill>
                <a:srgbClr val="003366">
                  <a:lumMod val="50000"/>
                </a:srgbClr>
              </a:solidFill>
              <a:effectLst/>
              <a:uLnTx/>
              <a:uFillTx/>
            </a:endParaRPr>
          </a:p>
        </p:txBody>
      </p:sp>
      <p:sp>
        <p:nvSpPr>
          <p:cNvPr id="11" name="Title 1">
            <a:extLst>
              <a:ext uri="{FF2B5EF4-FFF2-40B4-BE49-F238E27FC236}">
                <a16:creationId xmlns:a16="http://schemas.microsoft.com/office/drawing/2014/main" id="{8BC4902B-36B6-4310-A98E-7838E5A23238}"/>
              </a:ext>
            </a:extLst>
          </p:cNvPr>
          <p:cNvSpPr txBox="1">
            <a:spLocks/>
          </p:cNvSpPr>
          <p:nvPr/>
        </p:nvSpPr>
        <p:spPr>
          <a:xfrm>
            <a:off x="-2" y="-5029"/>
            <a:ext cx="12192001" cy="549275"/>
          </a:xfrm>
          <a:prstGeom prst="rect">
            <a:avLst/>
          </a:prstGeom>
          <a:solidFill>
            <a:srgbClr val="00B0F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lvl="0">
              <a:defRPr/>
            </a:pPr>
            <a:r>
              <a:rPr lang="en-CA" sz="2800" b="1" dirty="0">
                <a:solidFill>
                  <a:srgbClr val="FFFFFF"/>
                </a:solidFill>
                <a:latin typeface="Calibri"/>
              </a:rPr>
              <a:t> Sea bass in division 8c and 9a</a:t>
            </a:r>
            <a:endParaRPr kumimoji="0" lang="en-GB" sz="2800" b="1" i="0" u="none" strike="noStrike" kern="1200" cap="none" spc="0" normalizeH="0" baseline="0" noProof="0" dirty="0">
              <a:ln>
                <a:noFill/>
              </a:ln>
              <a:solidFill>
                <a:srgbClr val="FFFFFF"/>
              </a:solidFill>
              <a:effectLst/>
              <a:uLnTx/>
              <a:uFillTx/>
              <a:latin typeface="Calibri"/>
              <a:ea typeface="+mj-ea"/>
              <a:cs typeface="+mj-cs"/>
            </a:endParaRPr>
          </a:p>
        </p:txBody>
      </p:sp>
      <p:pic>
        <p:nvPicPr>
          <p:cNvPr id="2" name="Picture 1">
            <a:extLst>
              <a:ext uri="{FF2B5EF4-FFF2-40B4-BE49-F238E27FC236}">
                <a16:creationId xmlns:a16="http://schemas.microsoft.com/office/drawing/2014/main" id="{EEB9C07B-F0E3-439D-8BD9-E4BB2D654DC1}"/>
              </a:ext>
            </a:extLst>
          </p:cNvPr>
          <p:cNvPicPr>
            <a:picLocks noChangeAspect="1"/>
          </p:cNvPicPr>
          <p:nvPr/>
        </p:nvPicPr>
        <p:blipFill>
          <a:blip r:embed="rId3"/>
          <a:stretch>
            <a:fillRect/>
          </a:stretch>
        </p:blipFill>
        <p:spPr>
          <a:xfrm>
            <a:off x="246742" y="1075367"/>
            <a:ext cx="7935267" cy="4361543"/>
          </a:xfrm>
          <a:prstGeom prst="rect">
            <a:avLst/>
          </a:prstGeom>
        </p:spPr>
      </p:pic>
      <p:pic>
        <p:nvPicPr>
          <p:cNvPr id="4" name="Picture 3">
            <a:extLst>
              <a:ext uri="{FF2B5EF4-FFF2-40B4-BE49-F238E27FC236}">
                <a16:creationId xmlns:a16="http://schemas.microsoft.com/office/drawing/2014/main" id="{E2B08A88-7061-4FA8-90DA-30A6CAEFC4BB}"/>
              </a:ext>
            </a:extLst>
          </p:cNvPr>
          <p:cNvPicPr>
            <a:picLocks noChangeAspect="1"/>
          </p:cNvPicPr>
          <p:nvPr/>
        </p:nvPicPr>
        <p:blipFill>
          <a:blip r:embed="rId4"/>
          <a:stretch>
            <a:fillRect/>
          </a:stretch>
        </p:blipFill>
        <p:spPr>
          <a:xfrm>
            <a:off x="184731" y="5349837"/>
            <a:ext cx="11344892" cy="1447321"/>
          </a:xfrm>
          <a:prstGeom prst="rect">
            <a:avLst/>
          </a:prstGeom>
        </p:spPr>
      </p:pic>
    </p:spTree>
    <p:extLst>
      <p:ext uri="{BB962C8B-B14F-4D97-AF65-F5344CB8AC3E}">
        <p14:creationId xmlns:p14="http://schemas.microsoft.com/office/powerpoint/2010/main" val="13430955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609385" y="5419492"/>
            <a:ext cx="914400" cy="914400"/>
          </a:xfrm>
          <a:prstGeom prst="rect">
            <a:avLst/>
          </a:prstGeom>
        </p:spPr>
        <p:txBody>
          <a:bodyPr vert="horz" wrap="none" lIns="91440" tIns="45720" rIns="91440" bIns="45720" rtlCol="0" anchor="t">
            <a:noAutofit/>
          </a:bodyPr>
          <a:lstStyle/>
          <a:p>
            <a:r>
              <a:rPr lang="es-ES" sz="2800" dirty="0">
                <a:solidFill>
                  <a:schemeClr val="bg1"/>
                </a:solidFill>
                <a:latin typeface="+mn-lt"/>
              </a:rPr>
              <a:t>www.ices.dk</a:t>
            </a:r>
            <a:endParaRPr lang="en-GB" sz="2800" dirty="0">
              <a:solidFill>
                <a:schemeClr val="bg1"/>
              </a:solidFill>
              <a:latin typeface="+mn-lt"/>
            </a:endParaRPr>
          </a:p>
        </p:txBody>
      </p:sp>
      <p:pic>
        <p:nvPicPr>
          <p:cNvPr id="5" name="Picture 4">
            <a:extLst>
              <a:ext uri="{FF2B5EF4-FFF2-40B4-BE49-F238E27FC236}">
                <a16:creationId xmlns:a16="http://schemas.microsoft.com/office/drawing/2014/main" id="{B5B6B6F8-27FE-4F63-8479-77B5350E549E}"/>
              </a:ext>
            </a:extLst>
          </p:cNvPr>
          <p:cNvPicPr>
            <a:picLocks noChangeAspect="1"/>
          </p:cNvPicPr>
          <p:nvPr/>
        </p:nvPicPr>
        <p:blipFill>
          <a:blip r:embed="rId3"/>
          <a:stretch>
            <a:fillRect/>
          </a:stretch>
        </p:blipFill>
        <p:spPr>
          <a:xfrm>
            <a:off x="197326" y="152401"/>
            <a:ext cx="3945183" cy="4386563"/>
          </a:xfrm>
          <a:prstGeom prst="rect">
            <a:avLst/>
          </a:prstGeom>
        </p:spPr>
      </p:pic>
      <p:sp>
        <p:nvSpPr>
          <p:cNvPr id="6" name="CaixaDeTexto 10">
            <a:extLst>
              <a:ext uri="{FF2B5EF4-FFF2-40B4-BE49-F238E27FC236}">
                <a16:creationId xmlns:a16="http://schemas.microsoft.com/office/drawing/2014/main" id="{0537BAD1-A98B-4EF6-B8E4-A8883ED321A2}"/>
              </a:ext>
            </a:extLst>
          </p:cNvPr>
          <p:cNvSpPr txBox="1"/>
          <p:nvPr/>
        </p:nvSpPr>
        <p:spPr>
          <a:xfrm>
            <a:off x="5359018" y="1182379"/>
            <a:ext cx="2207740" cy="1754326"/>
          </a:xfrm>
          <a:prstGeom prst="rect">
            <a:avLst/>
          </a:prstGeom>
          <a:noFill/>
        </p:spPr>
        <p:txBody>
          <a:bodyPr wrap="square" rtlCol="0">
            <a:spAutoFit/>
          </a:bodyPr>
          <a:lstStyle/>
          <a:p>
            <a:pPr algn="ctr"/>
            <a:r>
              <a:rPr lang="en-CA" sz="3600" b="1" dirty="0">
                <a:solidFill>
                  <a:srgbClr val="FF6600"/>
                </a:solidFill>
              </a:rPr>
              <a:t>Thank you for your attention!</a:t>
            </a:r>
          </a:p>
        </p:txBody>
      </p:sp>
      <p:sp>
        <p:nvSpPr>
          <p:cNvPr id="3" name="TextBox 2">
            <a:extLst>
              <a:ext uri="{FF2B5EF4-FFF2-40B4-BE49-F238E27FC236}">
                <a16:creationId xmlns:a16="http://schemas.microsoft.com/office/drawing/2014/main" id="{CC3C22DC-8C3E-5C42-89A0-A61110B09C85}"/>
              </a:ext>
            </a:extLst>
          </p:cNvPr>
          <p:cNvSpPr txBox="1"/>
          <p:nvPr/>
        </p:nvSpPr>
        <p:spPr>
          <a:xfrm>
            <a:off x="788670" y="4834890"/>
            <a:ext cx="3589020" cy="445770"/>
          </a:xfrm>
          <a:prstGeom prst="rect">
            <a:avLst/>
          </a:prstGeom>
        </p:spPr>
        <p:txBody>
          <a:bodyPr vert="horz" wrap="square" lIns="91440" tIns="45720" rIns="91440" bIns="45720" rtlCol="0" anchor="t">
            <a:noAutofit/>
          </a:bodyPr>
          <a:lstStyle/>
          <a:p>
            <a:r>
              <a:rPr lang="en-US" sz="2000" dirty="0" err="1">
                <a:solidFill>
                  <a:schemeClr val="bg1"/>
                </a:solidFill>
                <a:latin typeface="+mn-lt"/>
              </a:rPr>
              <a:t>Joanne.morgan@ices.dk</a:t>
            </a:r>
            <a:endParaRPr lang="en-US" sz="2000" dirty="0">
              <a:solidFill>
                <a:schemeClr val="bg1"/>
              </a:solidFill>
              <a:latin typeface="+mn-lt"/>
            </a:endParaRPr>
          </a:p>
        </p:txBody>
      </p:sp>
    </p:spTree>
    <p:extLst>
      <p:ext uri="{BB962C8B-B14F-4D97-AF65-F5344CB8AC3E}">
        <p14:creationId xmlns:p14="http://schemas.microsoft.com/office/powerpoint/2010/main" val="18259978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48138" y="565502"/>
            <a:ext cx="9343323" cy="610553"/>
          </a:xfrm>
        </p:spPr>
        <p:txBody>
          <a:bodyPr>
            <a:normAutofit/>
          </a:bodyPr>
          <a:lstStyle/>
          <a:p>
            <a:r>
              <a:rPr lang="da-DK" sz="3600" dirty="0"/>
              <a:t>ICES Assessment Categories</a:t>
            </a:r>
            <a:endParaRPr lang="da-DK" sz="3600" dirty="0">
              <a:latin typeface="+mn-lt"/>
            </a:endParaRPr>
          </a:p>
        </p:txBody>
      </p:sp>
      <p:sp>
        <p:nvSpPr>
          <p:cNvPr id="2" name="Rectangle 1">
            <a:extLst>
              <a:ext uri="{FF2B5EF4-FFF2-40B4-BE49-F238E27FC236}">
                <a16:creationId xmlns:a16="http://schemas.microsoft.com/office/drawing/2014/main" id="{3B0242CA-A925-4F1D-81EA-AD709AD20976}"/>
              </a:ext>
            </a:extLst>
          </p:cNvPr>
          <p:cNvSpPr/>
          <p:nvPr/>
        </p:nvSpPr>
        <p:spPr>
          <a:xfrm>
            <a:off x="648138" y="1196445"/>
            <a:ext cx="10266473" cy="4606389"/>
          </a:xfrm>
          <a:prstGeom prst="rect">
            <a:avLst/>
          </a:prstGeom>
        </p:spPr>
        <p:txBody>
          <a:bodyPr wrap="square">
            <a:spAutoFit/>
          </a:bodyPr>
          <a:lstStyle/>
          <a:p>
            <a:pPr algn="just">
              <a:spcBef>
                <a:spcPts val="800"/>
              </a:spcBef>
              <a:spcAft>
                <a:spcPts val="0"/>
              </a:spcAft>
            </a:pPr>
            <a:r>
              <a:rPr lang="en-GB" sz="2000" b="1" i="1" dirty="0">
                <a:latin typeface="Calibri" panose="020F0502020204030204" pitchFamily="34" charset="0"/>
                <a:ea typeface="Calibri" panose="020F0502020204030204" pitchFamily="34" charset="0"/>
              </a:rPr>
              <a:t>Category 1</a:t>
            </a:r>
            <a:r>
              <a:rPr lang="en-GB" sz="2000" i="1" dirty="0">
                <a:latin typeface="Calibri" panose="020F0502020204030204" pitchFamily="34" charset="0"/>
                <a:ea typeface="Calibri" panose="020F0502020204030204" pitchFamily="34" charset="0"/>
              </a:rPr>
              <a:t> – Stocks with quantitative assessments</a:t>
            </a:r>
            <a:r>
              <a:rPr lang="en-GB" sz="2000" dirty="0">
                <a:latin typeface="Calibri" panose="020F0502020204030204" pitchFamily="34" charset="0"/>
                <a:ea typeface="Calibri" panose="020F0502020204030204" pitchFamily="34" charset="0"/>
              </a:rPr>
              <a:t>; includes stocks with full analytical assessments and forecasts that are either age-/length-structured or based on production models.</a:t>
            </a:r>
            <a:endParaRPr lang="en-GB" sz="2000" dirty="0">
              <a:latin typeface="Times New Roman" panose="02020603050405020304" pitchFamily="18" charset="0"/>
              <a:ea typeface="Calibri" panose="020F0502020204030204" pitchFamily="34" charset="0"/>
            </a:endParaRPr>
          </a:p>
          <a:p>
            <a:pPr indent="-727075" algn="just">
              <a:spcBef>
                <a:spcPts val="800"/>
              </a:spcBef>
              <a:spcAft>
                <a:spcPts val="0"/>
              </a:spcAft>
            </a:pPr>
            <a:r>
              <a:rPr lang="en-GB" sz="2000" b="1" i="1" dirty="0">
                <a:latin typeface="Calibri" panose="020F0502020204030204" pitchFamily="34" charset="0"/>
                <a:ea typeface="Calibri" panose="020F0502020204030204" pitchFamily="34" charset="0"/>
              </a:rPr>
              <a:t>Category 2 </a:t>
            </a:r>
            <a:r>
              <a:rPr lang="en-GB" sz="2000" i="1" dirty="0">
                <a:latin typeface="Calibri" panose="020F0502020204030204" pitchFamily="34" charset="0"/>
                <a:ea typeface="Calibri" panose="020F0502020204030204" pitchFamily="34" charset="0"/>
              </a:rPr>
              <a:t>– Stocks with analytical assessments and forecasts that are only treated qualitatively as well as stocks with surplus production models, e.g. </a:t>
            </a:r>
            <a:r>
              <a:rPr lang="en-GB" sz="2000" i="1" dirty="0" err="1">
                <a:latin typeface="Calibri" panose="020F0502020204030204" pitchFamily="34" charset="0"/>
                <a:ea typeface="Calibri" panose="020F0502020204030204" pitchFamily="34" charset="0"/>
              </a:rPr>
              <a:t>SPiCT</a:t>
            </a:r>
            <a:r>
              <a:rPr lang="en-GB" sz="2000" i="1" dirty="0">
                <a:latin typeface="Calibri" panose="020F0502020204030204" pitchFamily="34" charset="0"/>
                <a:ea typeface="Calibri" panose="020F0502020204030204" pitchFamily="34" charset="0"/>
              </a:rPr>
              <a:t>, JABBA, without an MSE</a:t>
            </a:r>
            <a:r>
              <a:rPr lang="en-GB" sz="2000" dirty="0">
                <a:latin typeface="Calibri" panose="020F0502020204030204" pitchFamily="34" charset="0"/>
                <a:ea typeface="Calibri" panose="020F0502020204030204" pitchFamily="34" charset="0"/>
              </a:rPr>
              <a:t>;</a:t>
            </a:r>
            <a:r>
              <a:rPr lang="en-GB" sz="2000" i="1" dirty="0">
                <a:latin typeface="Calibri" panose="020F0502020204030204" pitchFamily="34" charset="0"/>
                <a:ea typeface="Calibri" panose="020F0502020204030204" pitchFamily="34" charset="0"/>
              </a:rPr>
              <a:t> </a:t>
            </a:r>
          </a:p>
          <a:p>
            <a:pPr indent="-727075" algn="just">
              <a:spcBef>
                <a:spcPts val="800"/>
              </a:spcBef>
              <a:spcAft>
                <a:spcPts val="0"/>
              </a:spcAft>
            </a:pPr>
            <a:r>
              <a:rPr lang="en-GB" sz="2000" b="1" i="1" dirty="0">
                <a:latin typeface="Calibri" panose="020F0502020204030204" pitchFamily="34" charset="0"/>
                <a:ea typeface="Calibri" panose="020F0502020204030204" pitchFamily="34" charset="0"/>
              </a:rPr>
              <a:t>Category 3 </a:t>
            </a:r>
            <a:r>
              <a:rPr lang="en-GB" sz="2000" i="1" dirty="0">
                <a:latin typeface="Calibri" panose="020F0502020204030204" pitchFamily="34" charset="0"/>
                <a:ea typeface="Calibri" panose="020F0502020204030204" pitchFamily="34" charset="0"/>
              </a:rPr>
              <a:t>– Stocks for which survey-based assessments or exploratory assessments indicate trends</a:t>
            </a:r>
            <a:r>
              <a:rPr lang="en-GB" sz="2000" dirty="0">
                <a:latin typeface="Calibri" panose="020F0502020204030204" pitchFamily="34" charset="0"/>
                <a:ea typeface="Calibri" panose="020F0502020204030204" pitchFamily="34" charset="0"/>
              </a:rPr>
              <a:t>; includes stocks for which survey, trends-based assessment, or other indices and life history information are available  </a:t>
            </a:r>
            <a:endParaRPr lang="en-GB" sz="2000" dirty="0">
              <a:latin typeface="Times New Roman" panose="02020603050405020304" pitchFamily="18" charset="0"/>
              <a:ea typeface="Calibri" panose="020F0502020204030204" pitchFamily="34" charset="0"/>
            </a:endParaRPr>
          </a:p>
          <a:p>
            <a:pPr algn="just">
              <a:spcBef>
                <a:spcPts val="800"/>
              </a:spcBef>
              <a:spcAft>
                <a:spcPts val="0"/>
              </a:spcAft>
            </a:pPr>
            <a:r>
              <a:rPr lang="en-GB" sz="2000" b="1" i="1" dirty="0">
                <a:latin typeface="Calibri" panose="020F0502020204030204" pitchFamily="34" charset="0"/>
                <a:ea typeface="Calibri" panose="020F0502020204030204" pitchFamily="34" charset="0"/>
              </a:rPr>
              <a:t>Category 4 </a:t>
            </a:r>
            <a:r>
              <a:rPr lang="en-GB" sz="2000" i="1" dirty="0">
                <a:latin typeface="Calibri" panose="020F0502020204030204" pitchFamily="34" charset="0"/>
                <a:ea typeface="Calibri" panose="020F0502020204030204" pitchFamily="34" charset="0"/>
              </a:rPr>
              <a:t>– </a:t>
            </a:r>
            <a:r>
              <a:rPr lang="en-GB" sz="2000" i="1" dirty="0" err="1">
                <a:latin typeface="Calibri" panose="020F0502020204030204" pitchFamily="34" charset="0"/>
                <a:ea typeface="Calibri" panose="020F0502020204030204" pitchFamily="34" charset="0"/>
              </a:rPr>
              <a:t>Nephrops</a:t>
            </a:r>
            <a:r>
              <a:rPr lang="en-GB" sz="2000" i="1" dirty="0">
                <a:latin typeface="Calibri" panose="020F0502020204030204" pitchFamily="34" charset="0"/>
                <a:ea typeface="Calibri" panose="020F0502020204030204" pitchFamily="34" charset="0"/>
              </a:rPr>
              <a:t> stocks where information on possible abundance can be inferred </a:t>
            </a:r>
            <a:r>
              <a:rPr lang="en-GB" sz="2000" dirty="0">
                <a:latin typeface="Calibri" panose="020F0502020204030204" pitchFamily="34" charset="0"/>
                <a:ea typeface="Calibri" panose="020F0502020204030204" pitchFamily="34" charset="0"/>
              </a:rPr>
              <a:t>and stocks for which a reliable time-series of catch can be used to approximate MSY. </a:t>
            </a:r>
          </a:p>
          <a:p>
            <a:pPr algn="just">
              <a:spcBef>
                <a:spcPts val="800"/>
              </a:spcBef>
              <a:spcAft>
                <a:spcPts val="0"/>
              </a:spcAft>
            </a:pPr>
            <a:r>
              <a:rPr lang="en-GB" sz="2000" b="1" i="1" dirty="0">
                <a:latin typeface="Calibri" panose="020F0502020204030204" pitchFamily="34" charset="0"/>
                <a:ea typeface="Calibri" panose="020F0502020204030204" pitchFamily="34" charset="0"/>
              </a:rPr>
              <a:t>Category 5 </a:t>
            </a:r>
            <a:r>
              <a:rPr lang="en-GB" sz="2000" i="1" dirty="0">
                <a:latin typeface="Calibri" panose="020F0502020204030204" pitchFamily="34" charset="0"/>
                <a:ea typeface="Calibri" panose="020F0502020204030204" pitchFamily="34" charset="0"/>
              </a:rPr>
              <a:t>– Stocks for which either only data on landings or a short time-series of catch are available</a:t>
            </a:r>
            <a:endParaRPr lang="en-GB" sz="2000" dirty="0">
              <a:latin typeface="Times New Roman" panose="02020603050405020304" pitchFamily="18" charset="0"/>
              <a:ea typeface="Calibri" panose="020F0502020204030204" pitchFamily="34" charset="0"/>
            </a:endParaRPr>
          </a:p>
          <a:p>
            <a:pPr algn="just">
              <a:spcBef>
                <a:spcPts val="800"/>
              </a:spcBef>
              <a:spcAft>
                <a:spcPts val="0"/>
              </a:spcAft>
            </a:pPr>
            <a:r>
              <a:rPr lang="en-GB" sz="2000" b="1" i="1" dirty="0"/>
              <a:t>Category 6 </a:t>
            </a:r>
            <a:r>
              <a:rPr lang="en-GB" sz="2000" i="1" dirty="0"/>
              <a:t>–Stocks for which there are negligible landings and stocks caught in minor amounts as bycatch</a:t>
            </a:r>
            <a:endParaRPr lang="en-GB"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07981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CB7F8-0E4E-C84A-96CC-916D784ABAC0}"/>
              </a:ext>
            </a:extLst>
          </p:cNvPr>
          <p:cNvSpPr>
            <a:spLocks noGrp="1"/>
          </p:cNvSpPr>
          <p:nvPr>
            <p:ph type="title"/>
          </p:nvPr>
        </p:nvSpPr>
        <p:spPr>
          <a:xfrm>
            <a:off x="546100" y="160638"/>
            <a:ext cx="9343323" cy="1063625"/>
          </a:xfrm>
        </p:spPr>
        <p:txBody>
          <a:bodyPr/>
          <a:lstStyle/>
          <a:p>
            <a:r>
              <a:rPr lang="en-US" dirty="0"/>
              <a:t>Mixed catch of stocks of the same species</a:t>
            </a:r>
          </a:p>
        </p:txBody>
      </p:sp>
      <p:pic>
        <p:nvPicPr>
          <p:cNvPr id="24" name="Picture 23">
            <a:extLst>
              <a:ext uri="{FF2B5EF4-FFF2-40B4-BE49-F238E27FC236}">
                <a16:creationId xmlns:a16="http://schemas.microsoft.com/office/drawing/2014/main" id="{E88F43FD-084F-BE49-BBDF-446BC45620FE}"/>
              </a:ext>
            </a:extLst>
          </p:cNvPr>
          <p:cNvPicPr>
            <a:picLocks noChangeAspect="1"/>
          </p:cNvPicPr>
          <p:nvPr/>
        </p:nvPicPr>
        <p:blipFill>
          <a:blip r:embed="rId3"/>
          <a:stretch>
            <a:fillRect/>
          </a:stretch>
        </p:blipFill>
        <p:spPr>
          <a:xfrm>
            <a:off x="2882162" y="949478"/>
            <a:ext cx="5194300" cy="5638800"/>
          </a:xfrm>
          <a:prstGeom prst="rect">
            <a:avLst/>
          </a:prstGeom>
        </p:spPr>
      </p:pic>
      <p:sp>
        <p:nvSpPr>
          <p:cNvPr id="4" name="Text Placeholder 3">
            <a:extLst>
              <a:ext uri="{FF2B5EF4-FFF2-40B4-BE49-F238E27FC236}">
                <a16:creationId xmlns:a16="http://schemas.microsoft.com/office/drawing/2014/main" id="{FE03A1F0-785E-BB47-AA3A-AB355FD86112}"/>
              </a:ext>
            </a:extLst>
          </p:cNvPr>
          <p:cNvSpPr>
            <a:spLocks noGrp="1"/>
          </p:cNvSpPr>
          <p:nvPr>
            <p:ph type="body" sz="quarter" idx="10"/>
          </p:nvPr>
        </p:nvSpPr>
        <p:spPr>
          <a:xfrm>
            <a:off x="546100" y="1063626"/>
            <a:ext cx="10380979" cy="5249866"/>
          </a:xfrm>
        </p:spPr>
        <p:txBody>
          <a:bodyPr>
            <a:normAutofit/>
          </a:bodyPr>
          <a:lstStyle/>
          <a:p>
            <a:pPr>
              <a:lnSpc>
                <a:spcPct val="100000"/>
              </a:lnSpc>
            </a:pPr>
            <a:endParaRPr lang="en-CA" dirty="0"/>
          </a:p>
        </p:txBody>
      </p:sp>
    </p:spTree>
    <p:extLst>
      <p:ext uri="{BB962C8B-B14F-4D97-AF65-F5344CB8AC3E}">
        <p14:creationId xmlns:p14="http://schemas.microsoft.com/office/powerpoint/2010/main" val="2287183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CB7F8-0E4E-C84A-96CC-916D784ABAC0}"/>
              </a:ext>
            </a:extLst>
          </p:cNvPr>
          <p:cNvSpPr>
            <a:spLocks noGrp="1"/>
          </p:cNvSpPr>
          <p:nvPr>
            <p:ph type="title"/>
          </p:nvPr>
        </p:nvSpPr>
        <p:spPr>
          <a:xfrm>
            <a:off x="546100" y="160638"/>
            <a:ext cx="9343323" cy="1063625"/>
          </a:xfrm>
        </p:spPr>
        <p:txBody>
          <a:bodyPr/>
          <a:lstStyle/>
          <a:p>
            <a:r>
              <a:rPr lang="en-US" dirty="0"/>
              <a:t>Category 1</a:t>
            </a:r>
          </a:p>
        </p:txBody>
      </p:sp>
      <p:sp>
        <p:nvSpPr>
          <p:cNvPr id="4" name="Text Placeholder 3">
            <a:extLst>
              <a:ext uri="{FF2B5EF4-FFF2-40B4-BE49-F238E27FC236}">
                <a16:creationId xmlns:a16="http://schemas.microsoft.com/office/drawing/2014/main" id="{FE03A1F0-785E-BB47-AA3A-AB355FD86112}"/>
              </a:ext>
            </a:extLst>
          </p:cNvPr>
          <p:cNvSpPr>
            <a:spLocks noGrp="1"/>
          </p:cNvSpPr>
          <p:nvPr>
            <p:ph type="body" sz="quarter" idx="10"/>
          </p:nvPr>
        </p:nvSpPr>
        <p:spPr>
          <a:xfrm>
            <a:off x="546100" y="1063626"/>
            <a:ext cx="10380979" cy="5249866"/>
          </a:xfrm>
        </p:spPr>
        <p:txBody>
          <a:bodyPr>
            <a:normAutofit/>
          </a:bodyPr>
          <a:lstStyle/>
          <a:p>
            <a:pPr marL="0" indent="0">
              <a:buNone/>
            </a:pPr>
            <a:endParaRPr lang="en-CA" dirty="0"/>
          </a:p>
          <a:p>
            <a:pPr>
              <a:lnSpc>
                <a:spcPct val="100000"/>
              </a:lnSpc>
            </a:pPr>
            <a:r>
              <a:rPr lang="en-US" dirty="0"/>
              <a:t>If stock &lt; </a:t>
            </a:r>
            <a:r>
              <a:rPr lang="en-US" dirty="0" err="1"/>
              <a:t>Blim</a:t>
            </a:r>
            <a:r>
              <a:rPr lang="en-US" dirty="0"/>
              <a:t> [forecasts at low stock size shown to be optimistic]</a:t>
            </a:r>
          </a:p>
          <a:p>
            <a:pPr lvl="1">
              <a:lnSpc>
                <a:spcPct val="100000"/>
              </a:lnSpc>
            </a:pPr>
            <a:r>
              <a:rPr lang="en-US" dirty="0"/>
              <a:t>When SSB is close to or below </a:t>
            </a:r>
            <a:r>
              <a:rPr lang="en-US" dirty="0" err="1"/>
              <a:t>Blim</a:t>
            </a:r>
            <a:r>
              <a:rPr lang="en-US" dirty="0"/>
              <a:t> and the retrospective pattern is outside acceptable bounds ( -15%, 20%), the advice should be zero and a benchmark should be recommended.</a:t>
            </a:r>
          </a:p>
          <a:p>
            <a:pPr lvl="1">
              <a:lnSpc>
                <a:spcPct val="100000"/>
              </a:lnSpc>
            </a:pPr>
            <a:r>
              <a:rPr lang="en-US" dirty="0"/>
              <a:t>If retrospective pattern within acceptable bounds forecasts should be run assuming the lowest plausible productivity scenario (low recruitment, current exploitation, current growth and selectivity). If, there is no F that will bring the stock above </a:t>
            </a:r>
            <a:r>
              <a:rPr lang="en-US" dirty="0" err="1"/>
              <a:t>Blim</a:t>
            </a:r>
            <a:r>
              <a:rPr lang="en-US" dirty="0"/>
              <a:t> at the end of the projection year ICES will advise zero catch based on precautionary considerations</a:t>
            </a:r>
          </a:p>
        </p:txBody>
      </p:sp>
    </p:spTree>
    <p:extLst>
      <p:ext uri="{BB962C8B-B14F-4D97-AF65-F5344CB8AC3E}">
        <p14:creationId xmlns:p14="http://schemas.microsoft.com/office/powerpoint/2010/main" val="3117026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CB7F8-0E4E-C84A-96CC-916D784ABAC0}"/>
              </a:ext>
            </a:extLst>
          </p:cNvPr>
          <p:cNvSpPr>
            <a:spLocks noGrp="1"/>
          </p:cNvSpPr>
          <p:nvPr>
            <p:ph type="title"/>
          </p:nvPr>
        </p:nvSpPr>
        <p:spPr>
          <a:xfrm>
            <a:off x="546100" y="160638"/>
            <a:ext cx="9343323" cy="1063625"/>
          </a:xfrm>
        </p:spPr>
        <p:txBody>
          <a:bodyPr/>
          <a:lstStyle/>
          <a:p>
            <a:r>
              <a:rPr lang="en-US" dirty="0"/>
              <a:t>Category 1</a:t>
            </a:r>
          </a:p>
        </p:txBody>
      </p:sp>
      <p:sp>
        <p:nvSpPr>
          <p:cNvPr id="4" name="Text Placeholder 3">
            <a:extLst>
              <a:ext uri="{FF2B5EF4-FFF2-40B4-BE49-F238E27FC236}">
                <a16:creationId xmlns:a16="http://schemas.microsoft.com/office/drawing/2014/main" id="{FE03A1F0-785E-BB47-AA3A-AB355FD86112}"/>
              </a:ext>
            </a:extLst>
          </p:cNvPr>
          <p:cNvSpPr>
            <a:spLocks noGrp="1"/>
          </p:cNvSpPr>
          <p:nvPr>
            <p:ph type="body" sz="quarter" idx="10"/>
          </p:nvPr>
        </p:nvSpPr>
        <p:spPr>
          <a:xfrm>
            <a:off x="546100" y="1063626"/>
            <a:ext cx="10380979" cy="5249866"/>
          </a:xfrm>
        </p:spPr>
        <p:txBody>
          <a:bodyPr>
            <a:normAutofit/>
          </a:bodyPr>
          <a:lstStyle/>
          <a:p>
            <a:pPr marL="0" indent="0">
              <a:buNone/>
            </a:pPr>
            <a:endParaRPr lang="en-CA" dirty="0"/>
          </a:p>
          <a:p>
            <a:pPr>
              <a:lnSpc>
                <a:spcPct val="100000"/>
              </a:lnSpc>
            </a:pPr>
            <a:r>
              <a:rPr lang="en-US" dirty="0"/>
              <a:t>Not Changing </a:t>
            </a:r>
            <a:r>
              <a:rPr lang="en-US"/>
              <a:t>– No Transition </a:t>
            </a:r>
            <a:r>
              <a:rPr lang="en-US" dirty="0"/>
              <a:t>Rules</a:t>
            </a:r>
          </a:p>
          <a:p>
            <a:r>
              <a:rPr lang="en-GB" dirty="0"/>
              <a:t>Advice based on best available science</a:t>
            </a:r>
          </a:p>
          <a:p>
            <a:pPr lvl="2"/>
            <a:r>
              <a:rPr lang="en-GB" sz="2400" dirty="0"/>
              <a:t>All changes peer reviewed</a:t>
            </a:r>
          </a:p>
          <a:p>
            <a:pPr lvl="2"/>
            <a:r>
              <a:rPr lang="en-GB" sz="2400" dirty="0"/>
              <a:t>A transition rule that limits change suggests that ICES is not confident in the new/revised assessment</a:t>
            </a:r>
          </a:p>
          <a:p>
            <a:pPr lvl="2"/>
            <a:r>
              <a:rPr lang="en-GB" sz="2400" dirty="0"/>
              <a:t>Violates the principle of using best available science</a:t>
            </a:r>
          </a:p>
          <a:p>
            <a:pPr lvl="2"/>
            <a:r>
              <a:rPr lang="en-GB" sz="2400" dirty="0"/>
              <a:t>Comparison sometimes made with category 3 – require more caution and stability clause part of HCR</a:t>
            </a:r>
          </a:p>
          <a:p>
            <a:pPr lvl="2"/>
            <a:r>
              <a:rPr lang="en-GB" sz="2400" dirty="0"/>
              <a:t>Many possible rules – choice management decision </a:t>
            </a:r>
          </a:p>
        </p:txBody>
      </p:sp>
    </p:spTree>
    <p:extLst>
      <p:ext uri="{BB962C8B-B14F-4D97-AF65-F5344CB8AC3E}">
        <p14:creationId xmlns:p14="http://schemas.microsoft.com/office/powerpoint/2010/main" val="519566348"/>
      </p:ext>
    </p:extLst>
  </p:cSld>
  <p:clrMapOvr>
    <a:masterClrMapping/>
  </p:clrMapOvr>
</p:sld>
</file>

<file path=ppt/theme/theme1.xml><?xml version="1.0" encoding="utf-8"?>
<a:theme xmlns:a="http://schemas.openxmlformats.org/drawingml/2006/main" name="2015_Madrid">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defRPr sz="7000" dirty="0" err="1" smtClean="0">
            <a:solidFill>
              <a:schemeClr val="bg1"/>
            </a:solidFill>
            <a:latin typeface="+mn-lt"/>
          </a:defRPr>
        </a:defPPr>
      </a:lstStyle>
    </a:txDef>
  </a:objectDefaults>
  <a:extraClrSchemeLst/>
  <a:extLst>
    <a:ext uri="{05A4C25C-085E-4340-85A3-A5531E510DB2}">
      <thm15:themeFamily xmlns:thm15="http://schemas.microsoft.com/office/thememl/2012/main" name="Presentation1" id="{2773B256-2234-4B98-B88B-D8ADA03FFA2C}" vid="{27F261A2-95FF-4FCE-A7DC-3BD4DFB7E4C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D47B306E5E2A408E88C35000D64CE3" ma:contentTypeVersion="1" ma:contentTypeDescription="Create a new document." ma:contentTypeScope="" ma:versionID="bdb27ce103b6aa32a563b776841d5848">
  <xsd:schema xmlns:xsd="http://www.w3.org/2001/XMLSchema" xmlns:xs="http://www.w3.org/2001/XMLSchema" xmlns:p="http://schemas.microsoft.com/office/2006/metadata/properties" xmlns:ns2="c4792740-4f73-4458-9982-005c9ee3eb6e" targetNamespace="http://schemas.microsoft.com/office/2006/metadata/properties" ma:root="true" ma:fieldsID="9d13cf7f56cb2956224392b671b5befd" ns2:_="">
    <xsd:import namespace="c4792740-4f73-4458-9982-005c9ee3eb6e"/>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792740-4f73-4458-9982-005c9ee3eb6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EAC41C-1F78-4B58-99CB-7C8B1E27D715}">
  <ds:schemaRefs>
    <ds:schemaRef ds:uri="http://schemas.openxmlformats.org/package/2006/metadata/core-properties"/>
    <ds:schemaRef ds:uri="http://www.w3.org/XML/1998/namespace"/>
    <ds:schemaRef ds:uri="http://purl.org/dc/terms/"/>
    <ds:schemaRef ds:uri="http://schemas.microsoft.com/office/2006/metadata/properties"/>
    <ds:schemaRef ds:uri="http://purl.org/dc/dcmitype/"/>
    <ds:schemaRef ds:uri="c4792740-4f73-4458-9982-005c9ee3eb6e"/>
    <ds:schemaRef ds:uri="http://schemas.microsoft.com/office/2006/documentManagement/types"/>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7CE6A6D6-B3B2-4556-8CE9-D87FAE9D8E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792740-4f73-4458-9982-005c9ee3eb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76667E-D36C-405D-A076-C12BACB948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120340</TotalTime>
  <Words>3375</Words>
  <Application>Microsoft Office PowerPoint</Application>
  <PresentationFormat>Widescreen</PresentationFormat>
  <Paragraphs>494</Paragraphs>
  <Slides>63</Slides>
  <Notes>58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Calibri Light</vt:lpstr>
      <vt:lpstr>Times New Roman</vt:lpstr>
      <vt:lpstr>Wingdings</vt:lpstr>
      <vt:lpstr>2015_Madrid</vt:lpstr>
      <vt:lpstr>PowerPoint Presentation</vt:lpstr>
      <vt:lpstr>Governed by 10 principles of advice</vt:lpstr>
      <vt:lpstr>Basis of advice</vt:lpstr>
      <vt:lpstr>ICES MSY approach for category 1 &amp; 2 stocks</vt:lpstr>
      <vt:lpstr>Some changes this year</vt:lpstr>
      <vt:lpstr>Mixed catch of stocks of the same species</vt:lpstr>
      <vt:lpstr>Mixed catch of stocks of the same species</vt:lpstr>
      <vt:lpstr>Category 1</vt:lpstr>
      <vt:lpstr>Category 1</vt:lpstr>
      <vt:lpstr>Category 1</vt:lpstr>
      <vt:lpstr>Category 3</vt:lpstr>
      <vt:lpstr>Where to find the advice</vt:lpstr>
      <vt:lpstr>Stocks covered</vt:lpstr>
      <vt:lpstr>Golfe de Gascogne et Eaux de la Péninsule Ibérique    </vt:lpstr>
      <vt:lpstr>PowerPoint Presentation</vt:lpstr>
      <vt:lpstr>PowerPoint Presentation</vt:lpstr>
      <vt:lpstr>PowerPoint Presentation</vt:lpstr>
      <vt:lpstr>PowerPoint Presentation</vt:lpstr>
      <vt:lpstr>PowerPoint Presentation</vt:lpstr>
      <vt:lpstr>Golfe de Gascogne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Stock ID</vt:lpstr>
      <vt:lpstr>Stock ID</vt:lpstr>
      <vt:lpstr>Recreational catch</vt:lpstr>
      <vt:lpstr>Assessment</vt:lpstr>
      <vt:lpstr>Assessment 8ab</vt:lpstr>
      <vt:lpstr>Assessment 8ab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ICES Assessment Categories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carmenf</dc:creator>
  <cp:lastModifiedBy>Joanne Morgan</cp:lastModifiedBy>
  <cp:revision>1559</cp:revision>
  <cp:lastPrinted>2021-07-04T23:46:43Z</cp:lastPrinted>
  <dcterms:created xsi:type="dcterms:W3CDTF">2015-11-13T04:12:44Z</dcterms:created>
  <dcterms:modified xsi:type="dcterms:W3CDTF">2025-07-09T13:52:43Z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0x01010087D47B306E5E2A408E88C35000D64CE3</vt:lpwstr>
  </property>
</Properties>
</file>