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97" r:id="rId2"/>
    <p:sldId id="758" r:id="rId3"/>
    <p:sldId id="759" r:id="rId4"/>
    <p:sldId id="760" r:id="rId5"/>
    <p:sldId id="526" r:id="rId6"/>
    <p:sldId id="761" r:id="rId7"/>
    <p:sldId id="762" r:id="rId8"/>
    <p:sldId id="763" r:id="rId9"/>
    <p:sldId id="764" r:id="rId10"/>
    <p:sldId id="765" r:id="rId11"/>
    <p:sldId id="756" r:id="rId12"/>
    <p:sldId id="7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3A7DE-E5A0-4F57-A506-80A14429BB5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56AE7-DBD9-45BF-B5A2-5383CC48D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46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14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6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3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7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97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14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3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0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97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/>
              <a:t>updated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6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8CB2-D84C-4584-8A53-48A8E671590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6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2DB9-70BD-40BD-930A-7D79AD5BE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E9869-A55C-42FF-BB8C-94C3D2367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7365-5E61-4E4C-917A-30631AA1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CBF4-3289-40E9-B8ED-31F6262A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44A6-064C-4BF2-AF51-40C564A9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6836-FC3C-41AF-A8D3-7723883D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A32DD-A140-4CF7-B480-3FE63CCAA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362B-4364-4E15-AA06-F29DC622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775A-575B-4516-A95F-0B622571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1420F-2C5A-4055-8079-C1498093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1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37F27-81FC-43FA-AD53-F74B2A351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18347-169B-4177-A78F-51F13BB0C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6395-AECC-425E-9A15-3FBA9182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5712F-8196-4049-AFDE-05B2DE70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8B30-2C70-4577-92C1-237A2B4D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6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7" y="5345359"/>
            <a:ext cx="1724025" cy="898278"/>
          </a:xfrm>
          <a:prstGeom prst="rect">
            <a:avLst/>
          </a:prstGeom>
        </p:spPr>
      </p:pic>
      <p:sp>
        <p:nvSpPr>
          <p:cNvPr id="14" name="Pladsholder til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38176" y="769938"/>
            <a:ext cx="9220201" cy="997730"/>
          </a:xfrm>
        </p:spPr>
        <p:txBody>
          <a:bodyPr>
            <a:noAutofit/>
          </a:bodyPr>
          <a:lstStyle>
            <a:lvl1pPr marL="0" indent="0">
              <a:buNone/>
              <a:defRPr sz="7000" baseline="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da-DK" dirty="0" err="1"/>
              <a:t>Powerpoint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20" name="Pladsholder til tekst 18"/>
          <p:cNvSpPr>
            <a:spLocks noGrp="1"/>
          </p:cNvSpPr>
          <p:nvPr>
            <p:ph type="body" sz="quarter" idx="12" hasCustomPrompt="1"/>
          </p:nvPr>
        </p:nvSpPr>
        <p:spPr>
          <a:xfrm>
            <a:off x="676277" y="1767668"/>
            <a:ext cx="9182100" cy="26749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da-DK" dirty="0"/>
              <a:t>Subheader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3" y="6195175"/>
            <a:ext cx="256054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1A8F-23D5-462A-B7AB-572E5A8A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7308-F3A4-41BD-BEDC-0A97668F7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C8EA-4F84-456C-947C-A9526B4F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12DD4-1B1D-4697-B733-7FEC003A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C963-9D81-4672-A359-87946F4F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0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F23C-F85B-4AF2-987F-C39D524F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344B8-4EFE-4C1A-A3BF-983B4EFC2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0C7E-5651-4036-BA88-8A6BFD3C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4643C-304F-4A49-9C2E-ECB87EE4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1ED0-AAF0-4FDA-9507-B5491509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7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5FBF-9696-4093-802F-78BDB51B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128C-B63D-42FB-A671-8CAF4625E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CE528-A283-41A5-8EE2-8FF65CD09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887CD-8F32-4DE0-9B4E-8E7B10E7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A4345-36CA-460F-B0DE-26428C16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D707-A483-4525-9782-EC7D3E5D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0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14A3-DA79-4E20-8C49-652DD503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344B1-9BED-47EC-8062-D3F3AAC98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3EED9-2E91-44BB-8A27-14E0D5B1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23463-E532-4CB3-8FFB-08497C11C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D889F-9A4A-47C0-922E-02E722245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DCDDD-6D15-445C-B10E-DB45B705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FDC19-D09E-4159-B967-A5DB7771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ACCE7-1ADB-4A6F-9405-7AFE09DC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1C62-A701-4AC6-90D0-00FE81E2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0075A-D20A-4D6C-9998-2629ABA7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4B04A-C0E6-43A7-8814-A08BFC8B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52AC3-A68D-4A26-8717-C6877BFF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0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E3134-0F73-4557-A719-9C637266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FF129-1573-4AB9-8D09-DEA5D09A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2EF10-BC75-4716-A117-0774519E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0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B736-2066-48B0-B6BD-A305FA23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F906-8429-4316-A399-E8312183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5002A-F440-4E3F-B9C4-7C7C450D1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72037-B24F-4CE1-A675-1D67E82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E0D0E-46EA-4114-8578-5240BEC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B43A7-D7D9-4FE2-9C95-18603120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623D-0A49-485A-A91B-3AE4E46D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32C9D-5576-45D6-A507-68B803B5C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8E949-237D-4E45-B0F6-38D504A52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65FDC-00A9-40F0-99E6-349F1F2D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6C8DA-12D4-4E7B-A193-6094403E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84978-F45E-4259-9040-47D97EA8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7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B657D-642E-4BFE-884D-851CFFB3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D2695-34C0-442D-A82B-3A0D4BEC6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BFB2C-827B-442A-81C9-940CCB61D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C8DB-1D37-4541-8982-A8823847B9A9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890E7-3C62-46F2-851A-2B72D52A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3BA6-2633-4622-BB05-FC79133DB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AA61-A375-4779-A730-7FB420EAB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3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4"/>
            <a:ext cx="12218990" cy="6842886"/>
          </a:xfrm>
          <a:prstGeom prst="rect">
            <a:avLst/>
          </a:prstGeom>
        </p:spPr>
      </p:pic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570211" y="645440"/>
            <a:ext cx="10429885" cy="2518614"/>
          </a:xfrm>
        </p:spPr>
        <p:txBody>
          <a:bodyPr/>
          <a:lstStyle/>
          <a:p>
            <a:r>
              <a:rPr lang="en-CA" sz="3200" b="1" dirty="0">
                <a:latin typeface="+mn-lt"/>
              </a:rPr>
              <a:t>ICES advice</a:t>
            </a:r>
          </a:p>
          <a:p>
            <a:r>
              <a:rPr lang="en-CA" sz="2800" b="1" dirty="0"/>
              <a:t>Réunion du Conseil </a:t>
            </a:r>
            <a:r>
              <a:rPr lang="en-CA" sz="2800" b="1" dirty="0" err="1"/>
              <a:t>Consultatif</a:t>
            </a:r>
            <a:r>
              <a:rPr lang="en-CA" sz="2800" b="1" dirty="0"/>
              <a:t> des </a:t>
            </a:r>
            <a:r>
              <a:rPr lang="en-CA" sz="2800" b="1" dirty="0" err="1"/>
              <a:t>eaux</a:t>
            </a:r>
            <a:endParaRPr lang="en-CA" sz="2800" dirty="0"/>
          </a:p>
          <a:p>
            <a:r>
              <a:rPr lang="en-CA" sz="2800" b="1" dirty="0" err="1"/>
              <a:t>Occidentales</a:t>
            </a:r>
            <a:r>
              <a:rPr lang="en-CA" sz="2800" b="1" dirty="0"/>
              <a:t> </a:t>
            </a:r>
            <a:r>
              <a:rPr lang="en-CA" sz="2800" b="1" dirty="0" err="1"/>
              <a:t>australes</a:t>
            </a:r>
            <a:r>
              <a:rPr lang="en-CA" sz="2800" b="1" dirty="0"/>
              <a:t>-CC-SUD</a:t>
            </a:r>
            <a:endParaRPr lang="en-CA" sz="2800" dirty="0"/>
          </a:p>
          <a:p>
            <a:r>
              <a:rPr lang="en-CA" sz="2800" dirty="0"/>
              <a:t>July 2025</a:t>
            </a:r>
          </a:p>
          <a:p>
            <a:r>
              <a:rPr lang="en-CA" sz="2800" dirty="0"/>
              <a:t>Horse mackerel and Anchovy</a:t>
            </a:r>
            <a:br>
              <a:rPr lang="en-CA" dirty="0"/>
            </a:br>
            <a:endParaRPr lang="en-CA" dirty="0"/>
          </a:p>
          <a:p>
            <a:r>
              <a:rPr lang="en-CA" dirty="0"/>
              <a:t> </a:t>
            </a:r>
            <a:r>
              <a:rPr lang="en-GB" sz="2400" dirty="0"/>
              <a:t>Joanne Morgan</a:t>
            </a:r>
          </a:p>
          <a:p>
            <a:r>
              <a:rPr lang="en-GB" sz="2400" dirty="0"/>
              <a:t>ICES ACOM vice-chair</a:t>
            </a:r>
          </a:p>
          <a:p>
            <a:r>
              <a:rPr lang="en-CA" sz="3200" dirty="0">
                <a:latin typeface="+mn-lt"/>
              </a:rPr>
              <a:t> </a:t>
            </a:r>
          </a:p>
          <a:p>
            <a:endParaRPr lang="en-GB" sz="28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endParaRPr lang="en-GB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6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813996" y="984463"/>
            <a:ext cx="91670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Examined</a:t>
            </a:r>
            <a:endParaRPr lang="en-CA" sz="2600" kern="0" baseline="-25000" dirty="0">
              <a:solidFill>
                <a:srgbClr val="00336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Mainly surveys – acoustic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PELACUS, PELAGO, IBERAS, JUVESAR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Looked at intra and inter survey consistency as well as survey coverage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Result – combined index using PELACUS and PELAGO</a:t>
            </a:r>
            <a:endParaRPr lang="en-GB" sz="2600" kern="0" dirty="0">
              <a:solidFill>
                <a:srgbClr val="00336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Kept the category 3 CHR which is tuned specifically for this stock using MES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Important note: decision that assessment should be conducted as close in time to survey indices as possible – advice given in June for 01 July 2025-30 June 2026</a:t>
            </a:r>
            <a:endParaRPr lang="en-GB" sz="2600" kern="0" dirty="0">
              <a:solidFill>
                <a:srgbClr val="00336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11620972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Benchmarked 2024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 Anchovy in division 9aW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445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9351243" y="1442848"/>
            <a:ext cx="268040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F below proxy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No stock size reference points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10692504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Advice for 1 July 2025 – 30 June 2026: MSY: </a:t>
            </a:r>
            <a:r>
              <a:rPr lang="en-CA" sz="2800" kern="0" dirty="0">
                <a:solidFill>
                  <a:srgbClr val="003366">
                    <a:lumMod val="50000"/>
                  </a:srgbClr>
                </a:solidFill>
              </a:rPr>
              <a:t>catch </a:t>
            </a:r>
            <a:r>
              <a:rPr lang="en-CA" sz="2800" u="sng" kern="0" dirty="0">
                <a:solidFill>
                  <a:srgbClr val="003366">
                    <a:lumMod val="50000"/>
                  </a:srgbClr>
                </a:solidFill>
              </a:rPr>
              <a:t>&lt;</a:t>
            </a:r>
            <a:r>
              <a:rPr lang="en-CA" sz="2800" kern="0" dirty="0">
                <a:solidFill>
                  <a:srgbClr val="003366">
                    <a:lumMod val="50000"/>
                  </a:srgbClr>
                </a:solidFill>
              </a:rPr>
              <a:t> 22 871 +1.7%</a:t>
            </a:r>
            <a:endParaRPr kumimoji="0" lang="en-CA" sz="2800" b="0" i="0" strike="noStrike" kern="0" cap="none" spc="0" normalizeH="0" baseline="0" noProof="0" dirty="0">
              <a:ln>
                <a:noFill/>
              </a:ln>
              <a:solidFill>
                <a:srgbClr val="00336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 Anchovy in division 9aW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7E131-A5B8-4078-89AF-935DD9F0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1" y="1334188"/>
            <a:ext cx="8818436" cy="50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-103807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Anchovy in division 9aW</a:t>
            </a:r>
            <a:endParaRPr lang="en-CA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1279F7-8889-4C91-9FDA-0153D15B72FD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CA" dirty="0"/>
          </a:p>
          <a:p>
            <a:r>
              <a:rPr lang="fr-CA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528" y="521766"/>
            <a:ext cx="9420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PT" sz="2400" b="1" kern="0" dirty="0">
                <a:solidFill>
                  <a:srgbClr val="003366"/>
                </a:solidFill>
              </a:rPr>
              <a:t>Catch (2024) : 5 935 t (negligible discards)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6A858-7550-974D-B1A8-406FF64BC822}"/>
              </a:ext>
            </a:extLst>
          </p:cNvPr>
          <p:cNvSpPr txBox="1"/>
          <p:nvPr/>
        </p:nvSpPr>
        <p:spPr>
          <a:xfrm>
            <a:off x="10243751" y="1722095"/>
            <a:ext cx="1791730" cy="32206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0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12A95-C6C3-2F40-B3C8-FF023A52430F}"/>
              </a:ext>
            </a:extLst>
          </p:cNvPr>
          <p:cNvSpPr/>
          <p:nvPr/>
        </p:nvSpPr>
        <p:spPr>
          <a:xfrm>
            <a:off x="6878770" y="2697527"/>
            <a:ext cx="495391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13AE5-D75E-8940-BEF3-6138473E7A33}"/>
              </a:ext>
            </a:extLst>
          </p:cNvPr>
          <p:cNvSpPr txBox="1"/>
          <p:nvPr/>
        </p:nvSpPr>
        <p:spPr>
          <a:xfrm>
            <a:off x="10157551" y="2412694"/>
            <a:ext cx="1877929" cy="8703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C47DFA-5F65-D246-B492-3C73033E789D}"/>
              </a:ext>
            </a:extLst>
          </p:cNvPr>
          <p:cNvSpPr txBox="1"/>
          <p:nvPr/>
        </p:nvSpPr>
        <p:spPr>
          <a:xfrm>
            <a:off x="3283026" y="2031654"/>
            <a:ext cx="4439798" cy="100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73B96-16FA-824C-8EEF-C6523B80E792}"/>
              </a:ext>
            </a:extLst>
          </p:cNvPr>
          <p:cNvSpPr txBox="1"/>
          <p:nvPr/>
        </p:nvSpPr>
        <p:spPr>
          <a:xfrm>
            <a:off x="490066" y="38513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1AB47A-989A-45C1-B349-8CD0081C32E1}"/>
              </a:ext>
            </a:extLst>
          </p:cNvPr>
          <p:cNvSpPr/>
          <p:nvPr/>
        </p:nvSpPr>
        <p:spPr>
          <a:xfrm>
            <a:off x="1716512" y="4581409"/>
            <a:ext cx="289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CHR: Ay+1 = I</a:t>
            </a:r>
            <a:r>
              <a:rPr lang="en-GB" baseline="-25000" dirty="0"/>
              <a:t>2023</a:t>
            </a:r>
            <a:r>
              <a:rPr lang="en-GB" dirty="0"/>
              <a:t> × HR</a:t>
            </a:r>
            <a:r>
              <a:rPr lang="en-GB" baseline="-25000" dirty="0"/>
              <a:t>MSY proxy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013AA-1D71-4CBD-BF00-3EDC89564A25}"/>
              </a:ext>
            </a:extLst>
          </p:cNvPr>
          <p:cNvSpPr txBox="1"/>
          <p:nvPr/>
        </p:nvSpPr>
        <p:spPr>
          <a:xfrm>
            <a:off x="8852687" y="5591596"/>
            <a:ext cx="2314322" cy="4832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GB" sz="2400" dirty="0" err="1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C5D3B-EB39-45FE-8C26-364C07CE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2" y="1722095"/>
            <a:ext cx="10040959" cy="21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703384" y="1442848"/>
            <a:ext cx="10241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WKBHMB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Examined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Stock ID- genetics study indicates mixing with Western but insufficient information to change the stock definition at this time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Catch – some revisions – considered more precise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Biology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Weight at age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Natural mortality – varying with age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Maturity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Indices – DEPM, combined survey (Spanish North Coast Bottom Trawl Survey and Portuguese International Bottom Trawl Survey), commercial bottom trawl CPUE index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9497597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Advice for 2026: Benchmark 2024 – used in advice for 2025 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 Horse Mackerel in division 9a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6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689317" y="1149896"/>
            <a:ext cx="10241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Stock Synthesis (SS) – previously AMISH (made specifically for this stock)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10 different model formulations examined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Extensive diagnostics of final formulation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New reference points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9497597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Advice for 2026: Benchmark 2024 – used in advice for 2025 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 Horse Mackerel in division 9a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15E9C-DA73-4D72-8BF9-CB72A386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7" y="3242777"/>
            <a:ext cx="4584589" cy="31821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D6BAD4-E9A0-4B39-BF32-1951D583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420" y="2919046"/>
            <a:ext cx="6524830" cy="40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8369503" y="1374567"/>
            <a:ext cx="335591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F below FMSY</a:t>
            </a:r>
            <a:endParaRPr lang="en-CA" sz="2600" kern="0" baseline="-25000" dirty="0">
              <a:solidFill>
                <a:srgbClr val="00336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SSB above trigger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Second advice with the new model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Slight downward revision in stock size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No survey for 2024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TAC is for several </a:t>
            </a:r>
            <a:r>
              <a:rPr lang="en-CA" sz="2600" kern="0" dirty="0" err="1">
                <a:solidFill>
                  <a:srgbClr val="003366"/>
                </a:solidFill>
              </a:rPr>
              <a:t>Trachurus</a:t>
            </a:r>
            <a:r>
              <a:rPr lang="en-CA" sz="2600" kern="0" dirty="0">
                <a:solidFill>
                  <a:srgbClr val="003366"/>
                </a:solidFill>
              </a:rPr>
              <a:t> species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11726480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Advice for 2026: MSY:</a:t>
            </a:r>
            <a:r>
              <a:rPr lang="pt-PT" sz="2800" kern="0" dirty="0">
                <a:solidFill>
                  <a:srgbClr val="003366">
                    <a:lumMod val="50000"/>
                  </a:srgbClr>
                </a:solidFill>
              </a:rPr>
              <a:t> Catch </a:t>
            </a:r>
            <a:r>
              <a:rPr lang="pt-PT" sz="2800" u="sng" kern="0" dirty="0">
                <a:solidFill>
                  <a:srgbClr val="003366">
                    <a:lumMod val="50000"/>
                  </a:srgbClr>
                </a:solidFill>
              </a:rPr>
              <a:t>&lt;</a:t>
            </a: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pt-PT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56 520 t  advice -5%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Horse Mackerel in division 9a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20782C-1C9B-4E96-93A7-ADEC3D8B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1442848"/>
            <a:ext cx="8096330" cy="46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2" y="-5029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Horse Mackerel in division 9a</a:t>
            </a:r>
            <a:endParaRPr lang="en-GB" sz="2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69039-8656-47CA-8422-698DFCA37B92}"/>
              </a:ext>
            </a:extLst>
          </p:cNvPr>
          <p:cNvSpPr/>
          <p:nvPr/>
        </p:nvSpPr>
        <p:spPr>
          <a:xfrm>
            <a:off x="178962" y="481409"/>
            <a:ext cx="11829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Catch (2024) : 19 628 t (negligible discards)</a:t>
            </a:r>
          </a:p>
          <a:p>
            <a:pPr lvl="0"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itchFamily="2" charset="2"/>
              </a:rPr>
              <a:t>F(2025) = </a:t>
            </a:r>
            <a:r>
              <a:rPr lang="pt-PT" sz="2400" kern="0" dirty="0">
                <a:solidFill>
                  <a:srgbClr val="003366"/>
                </a:solidFill>
                <a:sym typeface="Wingdings" pitchFamily="2" charset="2"/>
              </a:rPr>
              <a:t>0.042 (F 2024) </a:t>
            </a:r>
          </a:p>
          <a:p>
            <a:pPr lvl="0"/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sym typeface="Wingdings" pitchFamily="2" charset="2"/>
              </a:rPr>
              <a:t>SSB(2026) = 531 281 t </a:t>
            </a:r>
            <a:r>
              <a:rPr lang="pt-PT" sz="2400" kern="0" dirty="0">
                <a:solidFill>
                  <a:srgbClr val="003366"/>
                </a:solidFill>
                <a:sym typeface="Wingdings" pitchFamily="2" charset="2"/>
              </a:rPr>
              <a:t>&gt; MSY</a:t>
            </a:r>
            <a:r>
              <a:rPr lang="pt-PT" sz="2400" kern="0" baseline="-25000" dirty="0">
                <a:solidFill>
                  <a:srgbClr val="003366"/>
                </a:solidFill>
                <a:sym typeface="Wingdings" pitchFamily="2" charset="2"/>
              </a:rPr>
              <a:t>Btrigger </a:t>
            </a:r>
            <a:r>
              <a:rPr lang="pt-PT" sz="2400" kern="0" dirty="0">
                <a:solidFill>
                  <a:srgbClr val="003366"/>
                </a:solidFill>
                <a:sym typeface="Wingdings" pitchFamily="2" charset="2"/>
              </a:rPr>
              <a:t>(279 000 t)     </a:t>
            </a:r>
            <a:r>
              <a:rPr lang="pt-PT" sz="2400" kern="0" dirty="0">
                <a:solidFill>
                  <a:srgbClr val="00265A"/>
                </a:solidFill>
                <a:sym typeface="Wingdings" pitchFamily="2" charset="2"/>
              </a:rPr>
              <a:t>F</a:t>
            </a:r>
            <a:r>
              <a:rPr lang="pt-PT" sz="2400" kern="0" baseline="-25000" dirty="0">
                <a:solidFill>
                  <a:srgbClr val="00265A"/>
                </a:solidFill>
                <a:sym typeface="Wingdings" pitchFamily="2" charset="2"/>
              </a:rPr>
              <a:t>MSY</a:t>
            </a:r>
            <a:r>
              <a:rPr lang="pt-PT" sz="2400" kern="0" dirty="0">
                <a:solidFill>
                  <a:srgbClr val="00265A"/>
                </a:solidFill>
                <a:sym typeface="Wingdings" pitchFamily="2" charset="2"/>
              </a:rPr>
              <a:t>= 0.115</a:t>
            </a:r>
            <a:endParaRPr kumimoji="0" lang="pt-PT" sz="2400" b="0" i="0" u="none" strike="noStrike" kern="0" cap="none" spc="0" normalizeH="0" baseline="0" noProof="0" dirty="0">
              <a:ln>
                <a:noFill/>
              </a:ln>
              <a:solidFill>
                <a:srgbClr val="00265A"/>
              </a:solidFill>
              <a:effectLst/>
              <a:uLnTx/>
              <a:uFillTx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A3D1A-AADF-AB4F-8DD6-A3AD1C5B625D}"/>
              </a:ext>
            </a:extLst>
          </p:cNvPr>
          <p:cNvSpPr txBox="1"/>
          <p:nvPr/>
        </p:nvSpPr>
        <p:spPr>
          <a:xfrm>
            <a:off x="10875264" y="2168176"/>
            <a:ext cx="1316736" cy="19161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n-lt"/>
              </a:rPr>
              <a:t>SS3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95634A-F459-441A-9593-FEE64C36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1681738"/>
            <a:ext cx="10506038" cy="407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1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771793" y="1582340"/>
            <a:ext cx="916703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Stock ID major issue</a:t>
            </a:r>
            <a:endParaRPr lang="en-CA" sz="2600" kern="0" baseline="-25000" dirty="0">
              <a:solidFill>
                <a:srgbClr val="00336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spatial distribution assessed in surveys and catches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variability of life-history traits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morphometric and genetic analysis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new data on genomics of anchovy in the area of distribution and contiguous areas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new data of modelling of larval dispersal in Iberian waters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new data of stable isotopic analysis of eye lenses.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C</a:t>
            </a:r>
            <a:r>
              <a:rPr lang="en-GB" sz="2600" kern="0" dirty="0" err="1">
                <a:solidFill>
                  <a:srgbClr val="003366"/>
                </a:solidFill>
              </a:rPr>
              <a:t>onclusion</a:t>
            </a:r>
            <a:r>
              <a:rPr lang="en-GB" sz="2600" kern="0" dirty="0">
                <a:solidFill>
                  <a:srgbClr val="003366"/>
                </a:solidFill>
              </a:rPr>
              <a:t>: 9aS and 9aW separate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11620972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Benchmarked 2024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 Anchovy in division 9a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276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813996" y="984463"/>
            <a:ext cx="916703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Examined</a:t>
            </a:r>
            <a:endParaRPr lang="en-CA" sz="2600" kern="0" baseline="-25000" dirty="0">
              <a:solidFill>
                <a:srgbClr val="003366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Catch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Indices – 4 surveys PELAGO, BOCADEVA, ECOCADIZ and ECOCADIZ-RECLUTAS (age 0)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W</a:t>
            </a:r>
            <a:r>
              <a:rPr lang="en-GB" sz="2600" kern="0" dirty="0">
                <a:solidFill>
                  <a:srgbClr val="003366"/>
                </a:solidFill>
              </a:rPr>
              <a:t>eight at age, natural mortality, maturity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SS3 (GADGET used previously as index) BUT </a:t>
            </a:r>
            <a:r>
              <a:rPr lang="en-GB" sz="2600" kern="0" dirty="0" err="1">
                <a:solidFill>
                  <a:srgbClr val="003366"/>
                </a:solidFill>
              </a:rPr>
              <a:t>Fcap</a:t>
            </a:r>
            <a:r>
              <a:rPr lang="en-GB" sz="2600" kern="0" dirty="0">
                <a:solidFill>
                  <a:srgbClr val="003366"/>
                </a:solidFill>
              </a:rPr>
              <a:t> not defined so SS3 still used as index (need an MSE to define </a:t>
            </a:r>
            <a:r>
              <a:rPr lang="en-GB" sz="2600" kern="0" dirty="0" err="1">
                <a:solidFill>
                  <a:srgbClr val="003366"/>
                </a:solidFill>
              </a:rPr>
              <a:t>Fcap</a:t>
            </a:r>
            <a:r>
              <a:rPr lang="en-GB" sz="2600" kern="0" dirty="0">
                <a:solidFill>
                  <a:srgbClr val="003366"/>
                </a:solidFill>
              </a:rPr>
              <a:t>, pending its completion – 1 over 2 rule)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Tested 30 model formulations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600" kern="0" dirty="0">
                <a:solidFill>
                  <a:srgbClr val="003366"/>
                </a:solidFill>
              </a:rPr>
              <a:t>Diagnostics for final model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Important note: decision that assessment should be conducted as close in time to survey indices as possible – advice given at end of year – advice for 2025 replaced in December 2024</a:t>
            </a:r>
            <a:endParaRPr lang="en-GB" sz="2600" kern="0" dirty="0">
              <a:solidFill>
                <a:srgbClr val="00336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11620972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CA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Benchmarked 2024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 Anchovy in division 9aS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431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C9EE61C1-3DE5-4695-9715-B9FE7F7548FA}"/>
              </a:ext>
            </a:extLst>
          </p:cNvPr>
          <p:cNvSpPr/>
          <p:nvPr/>
        </p:nvSpPr>
        <p:spPr>
          <a:xfrm>
            <a:off x="8369503" y="1374567"/>
            <a:ext cx="33559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No F reference points</a:t>
            </a:r>
            <a:endParaRPr lang="en-CA" sz="2600" kern="0" baseline="-25000" dirty="0">
              <a:solidFill>
                <a:srgbClr val="00336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</a:rPr>
              <a:t>SSB above trigger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CA" sz="2600" kern="0" dirty="0">
                <a:solidFill>
                  <a:srgbClr val="003366"/>
                </a:solidFill>
                <a:highlight>
                  <a:srgbClr val="FFFF00"/>
                </a:highlight>
              </a:rPr>
              <a:t>Advice 2026 December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CA" sz="2600" kern="0" dirty="0">
              <a:solidFill>
                <a:srgbClr val="003366"/>
              </a:solidFill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07EF9DA2-49A9-4D9D-A9AB-E75906C7A5D5}"/>
              </a:ext>
            </a:extLst>
          </p:cNvPr>
          <p:cNvSpPr txBox="1"/>
          <p:nvPr/>
        </p:nvSpPr>
        <p:spPr>
          <a:xfrm>
            <a:off x="-1058" y="552147"/>
            <a:ext cx="11726480" cy="52322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Advice for 2025: MSY:</a:t>
            </a:r>
            <a:r>
              <a:rPr lang="pt-PT" sz="2800" kern="0" dirty="0">
                <a:solidFill>
                  <a:srgbClr val="003366">
                    <a:lumMod val="50000"/>
                  </a:srgbClr>
                </a:solidFill>
              </a:rPr>
              <a:t> Catch </a:t>
            </a:r>
            <a:r>
              <a:rPr lang="pt-PT" sz="2800" u="sng" kern="0" dirty="0">
                <a:solidFill>
                  <a:srgbClr val="003366">
                    <a:lumMod val="50000"/>
                  </a:srgbClr>
                </a:solidFill>
              </a:rPr>
              <a:t>&lt;</a:t>
            </a: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pt-PT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7 266 t  (change in advice period)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1" y="2872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Anchovy in division 9aS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6A9F8-171A-4C0E-9BCB-5209467B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1" y="1301261"/>
            <a:ext cx="8184219" cy="47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C4902B-36B6-4310-A98E-7838E5A23238}"/>
              </a:ext>
            </a:extLst>
          </p:cNvPr>
          <p:cNvSpPr txBox="1">
            <a:spLocks/>
          </p:cNvSpPr>
          <p:nvPr/>
        </p:nvSpPr>
        <p:spPr>
          <a:xfrm>
            <a:off x="-2" y="-5029"/>
            <a:ext cx="12192001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800" b="1" dirty="0">
                <a:solidFill>
                  <a:srgbClr val="FFFFFF"/>
                </a:solidFill>
                <a:latin typeface="Calibri"/>
              </a:rPr>
              <a:t>Anchovy in division 9aS</a:t>
            </a:r>
            <a:endParaRPr lang="en-GB" sz="2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D11DEB2-3D34-4949-A66B-2AD551CEA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448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69039-8656-47CA-8422-698DFCA37B92}"/>
              </a:ext>
            </a:extLst>
          </p:cNvPr>
          <p:cNvSpPr/>
          <p:nvPr/>
        </p:nvSpPr>
        <p:spPr>
          <a:xfrm>
            <a:off x="178962" y="481409"/>
            <a:ext cx="11829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pt-PT" sz="2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Catch (2024) : 7 469t (3% discards)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A3D1A-AADF-AB4F-8DD6-A3AD1C5B625D}"/>
              </a:ext>
            </a:extLst>
          </p:cNvPr>
          <p:cNvSpPr txBox="1"/>
          <p:nvPr/>
        </p:nvSpPr>
        <p:spPr>
          <a:xfrm>
            <a:off x="2258802" y="5748403"/>
            <a:ext cx="8840607" cy="19161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n-lt"/>
              </a:rPr>
              <a:t>1 over 2 rule applied to average catch 2023-2024 as advice period has changed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F0DA4-628C-46D1-9896-535F74E8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4" y="1554481"/>
            <a:ext cx="10588706" cy="38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645</Words>
  <Application>Microsoft Office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Morgan</dc:creator>
  <cp:lastModifiedBy>Joanne Morgan</cp:lastModifiedBy>
  <cp:revision>18</cp:revision>
  <dcterms:created xsi:type="dcterms:W3CDTF">2025-07-08T12:36:40Z</dcterms:created>
  <dcterms:modified xsi:type="dcterms:W3CDTF">2025-07-09T13:55:29Z</dcterms:modified>
</cp:coreProperties>
</file>